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sldIdLst>
    <p:sldId id="288" r:id="rId2"/>
    <p:sldId id="282" r:id="rId3"/>
    <p:sldId id="256" r:id="rId4"/>
    <p:sldId id="257" r:id="rId5"/>
    <p:sldId id="258" r:id="rId6"/>
    <p:sldId id="285" r:id="rId7"/>
    <p:sldId id="259" r:id="rId8"/>
    <p:sldId id="289" r:id="rId9"/>
    <p:sldId id="286" r:id="rId10"/>
    <p:sldId id="290" r:id="rId11"/>
    <p:sldId id="260" r:id="rId12"/>
    <p:sldId id="283" r:id="rId13"/>
    <p:sldId id="261" r:id="rId14"/>
    <p:sldId id="262" r:id="rId15"/>
    <p:sldId id="264" r:id="rId16"/>
    <p:sldId id="265" r:id="rId17"/>
    <p:sldId id="266" r:id="rId18"/>
    <p:sldId id="267" r:id="rId19"/>
    <p:sldId id="263" r:id="rId20"/>
    <p:sldId id="268" r:id="rId21"/>
    <p:sldId id="291" r:id="rId22"/>
    <p:sldId id="269" r:id="rId23"/>
    <p:sldId id="292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147"/>
  </p:normalViewPr>
  <p:slideViewPr>
    <p:cSldViewPr>
      <p:cViewPr varScale="1">
        <p:scale>
          <a:sx n="60" d="100"/>
          <a:sy n="60" d="100"/>
        </p:scale>
        <p:origin x="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FFFDC-5C68-4EB7-8514-02DB5A1B222A}" type="datetimeFigureOut">
              <a:rPr lang="en-CA" smtClean="0"/>
              <a:pPr/>
              <a:t>2016-05-09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DAA8B-5C9F-469D-BC1B-2A7355D114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78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683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269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963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08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256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5460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575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845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117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818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1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7718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1529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0946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478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5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905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30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8558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364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861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902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389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31260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80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992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333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481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56FA6-0576-43BE-9591-CB4DC327B4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0384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91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9310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A8B-5C9F-469D-BC1B-2A7355D11436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374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B845-FC78-4B01-B8C3-F89F350D2202}" type="datetimeFigureOut">
              <a:rPr lang="en-CA" smtClean="0"/>
              <a:pPr/>
              <a:t>2016-05-09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342-148D-451C-8982-D706B76010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B845-FC78-4B01-B8C3-F89F350D2202}" type="datetimeFigureOut">
              <a:rPr lang="en-CA" smtClean="0"/>
              <a:pPr/>
              <a:t>2016-05-09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342-148D-451C-8982-D706B76010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B845-FC78-4B01-B8C3-F89F350D2202}" type="datetimeFigureOut">
              <a:rPr lang="en-CA" smtClean="0"/>
              <a:pPr/>
              <a:t>2016-05-09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342-148D-451C-8982-D706B76010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B845-FC78-4B01-B8C3-F89F350D2202}" type="datetimeFigureOut">
              <a:rPr lang="en-CA" smtClean="0"/>
              <a:pPr/>
              <a:t>2016-05-09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342-148D-451C-8982-D706B76010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B845-FC78-4B01-B8C3-F89F350D2202}" type="datetimeFigureOut">
              <a:rPr lang="en-CA" smtClean="0"/>
              <a:pPr/>
              <a:t>2016-05-09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342-148D-451C-8982-D706B76010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B845-FC78-4B01-B8C3-F89F350D2202}" type="datetimeFigureOut">
              <a:rPr lang="en-CA" smtClean="0"/>
              <a:pPr/>
              <a:t>2016-05-09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342-148D-451C-8982-D706B76010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B845-FC78-4B01-B8C3-F89F350D2202}" type="datetimeFigureOut">
              <a:rPr lang="en-CA" smtClean="0"/>
              <a:pPr/>
              <a:t>2016-05-09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342-148D-451C-8982-D706B76010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B845-FC78-4B01-B8C3-F89F350D2202}" type="datetimeFigureOut">
              <a:rPr lang="en-CA" smtClean="0"/>
              <a:pPr/>
              <a:t>2016-05-09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342-148D-451C-8982-D706B76010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B845-FC78-4B01-B8C3-F89F350D2202}" type="datetimeFigureOut">
              <a:rPr lang="en-CA" smtClean="0"/>
              <a:pPr/>
              <a:t>2016-05-09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342-148D-451C-8982-D706B76010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B845-FC78-4B01-B8C3-F89F350D2202}" type="datetimeFigureOut">
              <a:rPr lang="en-CA" smtClean="0"/>
              <a:pPr/>
              <a:t>2016-05-09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342-148D-451C-8982-D706B76010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B845-FC78-4B01-B8C3-F89F350D2202}" type="datetimeFigureOut">
              <a:rPr lang="en-CA" smtClean="0"/>
              <a:pPr/>
              <a:t>2016-05-09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342-148D-451C-8982-D706B76010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AB845-FC78-4B01-B8C3-F89F350D2202}" type="datetimeFigureOut">
              <a:rPr lang="en-CA" smtClean="0"/>
              <a:pPr/>
              <a:t>2016-05-09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70342-148D-451C-8982-D706B760102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solving-voltage-and-current-diagrams/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solving-voltage-and-current-diagrams/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solving-voltage-and-current-diagrams/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solving-voltage-and-current-diagrams/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2348880"/>
            <a:ext cx="367240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effectLst/>
              </a:rPr>
              <a:t>Circuits, Current and Voltage</a:t>
            </a:r>
            <a:endParaRPr lang="en-CA" dirty="0">
              <a:effectLst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506"/>
            <a:ext cx="3031747" cy="177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 descr="http://www.eng.cam.ac.uk/DesignOffice/mdp/electric_web/DC/000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869160"/>
            <a:ext cx="3408412" cy="1727017"/>
          </a:xfrm>
          <a:prstGeom prst="rect">
            <a:avLst/>
          </a:prstGeom>
          <a:noFill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2736" y="332656"/>
            <a:ext cx="2585448" cy="170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32656"/>
            <a:ext cx="256417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5" name="Picture 13" descr="http://upload.wikimedia.org/wikipedia/commons/thumb/4/4b/Lightning3.jpg/220px-Lightning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348880"/>
            <a:ext cx="2664296" cy="2252542"/>
          </a:xfrm>
          <a:prstGeom prst="rect">
            <a:avLst/>
          </a:prstGeom>
          <a:noFill/>
        </p:spPr>
      </p:pic>
      <p:pic>
        <p:nvPicPr>
          <p:cNvPr id="18447" name="Picture 15" descr="http://customisedsigns.co.uk/images/WAE.25%20DOUB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2348880"/>
            <a:ext cx="1872208" cy="1872208"/>
          </a:xfrm>
          <a:prstGeom prst="rect">
            <a:avLst/>
          </a:prstGeom>
          <a:noFill/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4365104"/>
            <a:ext cx="1512168" cy="225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08104" y="3746063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200" dirty="0" smtClean="0">
                <a:solidFill>
                  <a:srgbClr val="FFFF00"/>
                </a:solidFill>
              </a:rPr>
              <a:t>Series Circuits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200" dirty="0" smtClean="0">
                <a:solidFill>
                  <a:srgbClr val="FFFF00"/>
                </a:solidFill>
              </a:rPr>
              <a:t>Parallel Circuits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200" dirty="0" smtClean="0">
                <a:solidFill>
                  <a:srgbClr val="FFFF00"/>
                </a:solidFill>
              </a:rPr>
              <a:t>Measuring Current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200" dirty="0" smtClean="0">
                <a:solidFill>
                  <a:srgbClr val="FFFF00"/>
                </a:solidFill>
              </a:rPr>
              <a:t>Measuring Voltage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200" dirty="0" smtClean="0">
                <a:solidFill>
                  <a:srgbClr val="FFFF00"/>
                </a:solidFill>
              </a:rPr>
              <a:t>Determining Current and Voltage using circuit diagrams</a:t>
            </a:r>
          </a:p>
          <a:p>
            <a:pPr marL="342900" indent="-342900">
              <a:buFont typeface="+mj-lt"/>
              <a:buAutoNum type="arabicPeriod"/>
            </a:pPr>
            <a:endParaRPr lang="en-CA" sz="2200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ubtitle 4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6559550" cy="67248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Measuring Current in Parallel</a:t>
            </a:r>
            <a:endParaRPr lang="en-CA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video-icon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484784"/>
            <a:ext cx="4392488" cy="374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47"/>
          <p:cNvSpPr>
            <a:spLocks noChangeShapeType="1"/>
          </p:cNvSpPr>
          <p:nvPr/>
        </p:nvSpPr>
        <p:spPr bwMode="auto">
          <a:xfrm>
            <a:off x="6516688" y="5661025"/>
            <a:ext cx="1727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812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Fill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in the missing ammeter readings.</a:t>
            </a:r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 flipH="1" flipV="1">
            <a:off x="3708400" y="4724400"/>
            <a:ext cx="360363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>
            <a:off x="2195513" y="4724400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 flipH="1">
            <a:off x="1331913" y="2636838"/>
            <a:ext cx="3175" cy="3603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 flipH="1">
            <a:off x="1331913" y="4724400"/>
            <a:ext cx="431800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>
            <a:off x="2987675" y="4724400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17" name="AutoShape 10"/>
          <p:cNvSpPr>
            <a:spLocks noChangeArrowheads="1"/>
          </p:cNvSpPr>
          <p:nvPr/>
        </p:nvSpPr>
        <p:spPr bwMode="auto">
          <a:xfrm>
            <a:off x="1763713" y="4508500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8" name="AutoShape 11"/>
          <p:cNvSpPr>
            <a:spLocks noChangeArrowheads="1"/>
          </p:cNvSpPr>
          <p:nvPr/>
        </p:nvSpPr>
        <p:spPr bwMode="auto">
          <a:xfrm>
            <a:off x="3276600" y="4508500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1330325" y="2636838"/>
            <a:ext cx="1441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2987675" y="2636838"/>
            <a:ext cx="10810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 flipH="1">
            <a:off x="1331913" y="3429000"/>
            <a:ext cx="0" cy="1295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>
            <a:off x="4067175" y="3500438"/>
            <a:ext cx="0" cy="12239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23" name="Oval 16"/>
          <p:cNvSpPr>
            <a:spLocks noChangeArrowheads="1"/>
          </p:cNvSpPr>
          <p:nvPr/>
        </p:nvSpPr>
        <p:spPr bwMode="auto">
          <a:xfrm>
            <a:off x="1116013" y="2997200"/>
            <a:ext cx="433387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43024" name="Oval 17"/>
          <p:cNvSpPr>
            <a:spLocks noChangeArrowheads="1"/>
          </p:cNvSpPr>
          <p:nvPr/>
        </p:nvSpPr>
        <p:spPr bwMode="auto">
          <a:xfrm>
            <a:off x="3851275" y="3789363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43025" name="Oval 18"/>
          <p:cNvSpPr>
            <a:spLocks noChangeArrowheads="1"/>
          </p:cNvSpPr>
          <p:nvPr/>
        </p:nvSpPr>
        <p:spPr bwMode="auto">
          <a:xfrm>
            <a:off x="2484438" y="4437063"/>
            <a:ext cx="503237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 smtClean="0">
                <a:solidFill>
                  <a:srgbClr val="FF0066"/>
                </a:solidFill>
              </a:rPr>
              <a:t>?</a:t>
            </a:r>
            <a:endParaRPr lang="en-GB" sz="2000" b="1" dirty="0">
              <a:solidFill>
                <a:srgbClr val="FF0066"/>
              </a:solidFill>
            </a:endParaRPr>
          </a:p>
        </p:txBody>
      </p:sp>
      <p:sp>
        <p:nvSpPr>
          <p:cNvPr id="43026" name="Line 19"/>
          <p:cNvSpPr>
            <a:spLocks noChangeShapeType="1"/>
          </p:cNvSpPr>
          <p:nvPr/>
        </p:nvSpPr>
        <p:spPr bwMode="auto">
          <a:xfrm flipH="1">
            <a:off x="4067175" y="2636838"/>
            <a:ext cx="3175" cy="431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27" name="Line 20"/>
          <p:cNvSpPr>
            <a:spLocks noChangeShapeType="1"/>
          </p:cNvSpPr>
          <p:nvPr/>
        </p:nvSpPr>
        <p:spPr bwMode="auto">
          <a:xfrm>
            <a:off x="2771775" y="2420938"/>
            <a:ext cx="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28" name="Line 21"/>
          <p:cNvSpPr>
            <a:spLocks noChangeShapeType="1"/>
          </p:cNvSpPr>
          <p:nvPr/>
        </p:nvSpPr>
        <p:spPr bwMode="auto">
          <a:xfrm>
            <a:off x="2987675" y="2493963"/>
            <a:ext cx="0" cy="2873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29" name="AutoShape 22"/>
          <p:cNvSpPr>
            <a:spLocks noChangeArrowheads="1"/>
          </p:cNvSpPr>
          <p:nvPr/>
        </p:nvSpPr>
        <p:spPr bwMode="auto">
          <a:xfrm>
            <a:off x="3851275" y="3068638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1116013" y="2997200"/>
            <a:ext cx="433387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 smtClean="0">
                <a:solidFill>
                  <a:srgbClr val="FF0066"/>
                </a:solidFill>
              </a:rPr>
              <a:t>?</a:t>
            </a:r>
            <a:endParaRPr lang="en-GB" sz="2000" b="1" dirty="0">
              <a:solidFill>
                <a:srgbClr val="FF0066"/>
              </a:solidFill>
            </a:endParaRPr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3851275" y="3789363"/>
            <a:ext cx="433388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4A</a:t>
            </a:r>
          </a:p>
        </p:txBody>
      </p:sp>
      <p:sp>
        <p:nvSpPr>
          <p:cNvPr id="43032" name="Line 25"/>
          <p:cNvSpPr>
            <a:spLocks noChangeShapeType="1"/>
          </p:cNvSpPr>
          <p:nvPr/>
        </p:nvSpPr>
        <p:spPr bwMode="auto">
          <a:xfrm>
            <a:off x="7451725" y="4652963"/>
            <a:ext cx="7191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33" name="Line 26"/>
          <p:cNvSpPr>
            <a:spLocks noChangeShapeType="1"/>
          </p:cNvSpPr>
          <p:nvPr/>
        </p:nvSpPr>
        <p:spPr bwMode="auto">
          <a:xfrm>
            <a:off x="6516688" y="4652963"/>
            <a:ext cx="5032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34" name="Line 27"/>
          <p:cNvSpPr>
            <a:spLocks noChangeShapeType="1"/>
          </p:cNvSpPr>
          <p:nvPr/>
        </p:nvSpPr>
        <p:spPr bwMode="auto">
          <a:xfrm>
            <a:off x="5435600" y="4652963"/>
            <a:ext cx="6492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35" name="Line 28"/>
          <p:cNvSpPr>
            <a:spLocks noChangeShapeType="1"/>
          </p:cNvSpPr>
          <p:nvPr/>
        </p:nvSpPr>
        <p:spPr bwMode="auto">
          <a:xfrm>
            <a:off x="7453313" y="3716338"/>
            <a:ext cx="7191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36" name="Line 29"/>
          <p:cNvSpPr>
            <a:spLocks noChangeShapeType="1"/>
          </p:cNvSpPr>
          <p:nvPr/>
        </p:nvSpPr>
        <p:spPr bwMode="auto">
          <a:xfrm>
            <a:off x="6516688" y="3716338"/>
            <a:ext cx="5032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37" name="Line 30"/>
          <p:cNvSpPr>
            <a:spLocks noChangeShapeType="1"/>
          </p:cNvSpPr>
          <p:nvPr/>
        </p:nvSpPr>
        <p:spPr bwMode="auto">
          <a:xfrm>
            <a:off x="5435600" y="3716338"/>
            <a:ext cx="6492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38" name="Line 31"/>
          <p:cNvSpPr>
            <a:spLocks noChangeShapeType="1"/>
          </p:cNvSpPr>
          <p:nvPr/>
        </p:nvSpPr>
        <p:spPr bwMode="auto">
          <a:xfrm flipH="1">
            <a:off x="8172450" y="3355975"/>
            <a:ext cx="0" cy="23050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39" name="Line 32"/>
          <p:cNvSpPr>
            <a:spLocks noChangeShapeType="1"/>
          </p:cNvSpPr>
          <p:nvPr/>
        </p:nvSpPr>
        <p:spPr bwMode="auto">
          <a:xfrm flipH="1">
            <a:off x="5435600" y="3355975"/>
            <a:ext cx="0" cy="23050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40" name="Line 33"/>
          <p:cNvSpPr>
            <a:spLocks noChangeShapeType="1"/>
          </p:cNvSpPr>
          <p:nvPr/>
        </p:nvSpPr>
        <p:spPr bwMode="auto">
          <a:xfrm>
            <a:off x="7092950" y="2492375"/>
            <a:ext cx="10810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41" name="Line 34"/>
          <p:cNvSpPr>
            <a:spLocks noChangeShapeType="1"/>
          </p:cNvSpPr>
          <p:nvPr/>
        </p:nvSpPr>
        <p:spPr bwMode="auto">
          <a:xfrm>
            <a:off x="5435600" y="2492375"/>
            <a:ext cx="1441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42" name="Line 35"/>
          <p:cNvSpPr>
            <a:spLocks noChangeShapeType="1"/>
          </p:cNvSpPr>
          <p:nvPr/>
        </p:nvSpPr>
        <p:spPr bwMode="auto">
          <a:xfrm flipH="1">
            <a:off x="5435600" y="2492375"/>
            <a:ext cx="1588" cy="431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43" name="Line 36"/>
          <p:cNvSpPr>
            <a:spLocks noChangeShapeType="1"/>
          </p:cNvSpPr>
          <p:nvPr/>
        </p:nvSpPr>
        <p:spPr bwMode="auto">
          <a:xfrm>
            <a:off x="6877050" y="2276475"/>
            <a:ext cx="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44" name="Line 37"/>
          <p:cNvSpPr>
            <a:spLocks noChangeShapeType="1"/>
          </p:cNvSpPr>
          <p:nvPr/>
        </p:nvSpPr>
        <p:spPr bwMode="auto">
          <a:xfrm>
            <a:off x="7092950" y="2349500"/>
            <a:ext cx="0" cy="2873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45" name="Line 38"/>
          <p:cNvSpPr>
            <a:spLocks noChangeShapeType="1"/>
          </p:cNvSpPr>
          <p:nvPr/>
        </p:nvSpPr>
        <p:spPr bwMode="auto">
          <a:xfrm flipH="1">
            <a:off x="8172450" y="2492375"/>
            <a:ext cx="3175" cy="431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46" name="Oval 39"/>
          <p:cNvSpPr>
            <a:spLocks noChangeArrowheads="1"/>
          </p:cNvSpPr>
          <p:nvPr/>
        </p:nvSpPr>
        <p:spPr bwMode="auto">
          <a:xfrm>
            <a:off x="7956550" y="2924175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3A</a:t>
            </a:r>
          </a:p>
        </p:txBody>
      </p:sp>
      <p:sp>
        <p:nvSpPr>
          <p:cNvPr id="43047" name="Oval 40"/>
          <p:cNvSpPr>
            <a:spLocks noChangeArrowheads="1"/>
          </p:cNvSpPr>
          <p:nvPr/>
        </p:nvSpPr>
        <p:spPr bwMode="auto">
          <a:xfrm>
            <a:off x="5219700" y="2924175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43048" name="AutoShape 41"/>
          <p:cNvSpPr>
            <a:spLocks noChangeArrowheads="1"/>
          </p:cNvSpPr>
          <p:nvPr/>
        </p:nvSpPr>
        <p:spPr bwMode="auto">
          <a:xfrm>
            <a:off x="6084888" y="3500438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49" name="Oval 42"/>
          <p:cNvSpPr>
            <a:spLocks noChangeArrowheads="1"/>
          </p:cNvSpPr>
          <p:nvPr/>
        </p:nvSpPr>
        <p:spPr bwMode="auto">
          <a:xfrm>
            <a:off x="7019925" y="3500438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43050" name="AutoShape 43"/>
          <p:cNvSpPr>
            <a:spLocks noChangeArrowheads="1"/>
          </p:cNvSpPr>
          <p:nvPr/>
        </p:nvSpPr>
        <p:spPr bwMode="auto">
          <a:xfrm>
            <a:off x="6084888" y="4437063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51" name="Oval 44"/>
          <p:cNvSpPr>
            <a:spLocks noChangeArrowheads="1"/>
          </p:cNvSpPr>
          <p:nvPr/>
        </p:nvSpPr>
        <p:spPr bwMode="auto">
          <a:xfrm>
            <a:off x="7019925" y="4437063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 smtClean="0">
                <a:solidFill>
                  <a:srgbClr val="008000"/>
                </a:solidFill>
              </a:rPr>
              <a:t>?</a:t>
            </a:r>
            <a:endParaRPr lang="en-GB" sz="2000" b="1" dirty="0">
              <a:solidFill>
                <a:srgbClr val="008000"/>
              </a:solidFill>
            </a:endParaRPr>
          </a:p>
        </p:txBody>
      </p:sp>
      <p:sp>
        <p:nvSpPr>
          <p:cNvPr id="43052" name="Line 45"/>
          <p:cNvSpPr>
            <a:spLocks noChangeShapeType="1"/>
          </p:cNvSpPr>
          <p:nvPr/>
        </p:nvSpPr>
        <p:spPr bwMode="auto">
          <a:xfrm>
            <a:off x="5435600" y="5661025"/>
            <a:ext cx="6492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53" name="AutoShape 46"/>
          <p:cNvSpPr>
            <a:spLocks noChangeArrowheads="1"/>
          </p:cNvSpPr>
          <p:nvPr/>
        </p:nvSpPr>
        <p:spPr bwMode="auto">
          <a:xfrm>
            <a:off x="6084888" y="5445125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54" name="Oval 48"/>
          <p:cNvSpPr>
            <a:spLocks noChangeArrowheads="1"/>
          </p:cNvSpPr>
          <p:nvPr/>
        </p:nvSpPr>
        <p:spPr bwMode="auto">
          <a:xfrm>
            <a:off x="7019925" y="5445125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5219700" y="2924175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3A</a:t>
            </a:r>
          </a:p>
        </p:txBody>
      </p:sp>
      <p:sp>
        <p:nvSpPr>
          <p:cNvPr id="16434" name="Oval 50"/>
          <p:cNvSpPr>
            <a:spLocks noChangeArrowheads="1"/>
          </p:cNvSpPr>
          <p:nvPr/>
        </p:nvSpPr>
        <p:spPr bwMode="auto">
          <a:xfrm>
            <a:off x="7019925" y="5445125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 smtClean="0">
                <a:solidFill>
                  <a:srgbClr val="008000"/>
                </a:solidFill>
              </a:rPr>
              <a:t>?</a:t>
            </a:r>
            <a:endParaRPr lang="en-GB" sz="2000" b="1" dirty="0">
              <a:solidFill>
                <a:srgbClr val="008000"/>
              </a:solidFill>
            </a:endParaRPr>
          </a:p>
        </p:txBody>
      </p:sp>
      <p:sp>
        <p:nvSpPr>
          <p:cNvPr id="16435" name="Oval 51"/>
          <p:cNvSpPr>
            <a:spLocks noChangeArrowheads="1"/>
          </p:cNvSpPr>
          <p:nvPr/>
        </p:nvSpPr>
        <p:spPr bwMode="auto">
          <a:xfrm>
            <a:off x="7019925" y="3500438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 smtClean="0">
                <a:solidFill>
                  <a:srgbClr val="008000"/>
                </a:solidFill>
              </a:rPr>
              <a:t>?</a:t>
            </a:r>
            <a:endParaRPr lang="en-GB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7" grpId="0" animBg="1"/>
      <p:bldP spid="16408" grpId="0" animBg="1"/>
      <p:bldP spid="16433" grpId="0" animBg="1"/>
      <p:bldP spid="16434" grpId="0" animBg="1"/>
      <p:bldP spid="164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47"/>
          <p:cNvSpPr>
            <a:spLocks noChangeShapeType="1"/>
          </p:cNvSpPr>
          <p:nvPr/>
        </p:nvSpPr>
        <p:spPr bwMode="auto">
          <a:xfrm>
            <a:off x="6516688" y="5661025"/>
            <a:ext cx="1727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812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Fill in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the missing ammeter readings.</a:t>
            </a:r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 flipH="1" flipV="1">
            <a:off x="3708400" y="4724400"/>
            <a:ext cx="360363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>
            <a:off x="2195513" y="4724400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 flipH="1">
            <a:off x="1331913" y="2636838"/>
            <a:ext cx="3175" cy="3603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 flipH="1">
            <a:off x="1331913" y="4724400"/>
            <a:ext cx="431800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>
            <a:off x="2987675" y="4724400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17" name="AutoShape 10"/>
          <p:cNvSpPr>
            <a:spLocks noChangeArrowheads="1"/>
          </p:cNvSpPr>
          <p:nvPr/>
        </p:nvSpPr>
        <p:spPr bwMode="auto">
          <a:xfrm>
            <a:off x="1763713" y="4508500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8" name="AutoShape 11"/>
          <p:cNvSpPr>
            <a:spLocks noChangeArrowheads="1"/>
          </p:cNvSpPr>
          <p:nvPr/>
        </p:nvSpPr>
        <p:spPr bwMode="auto">
          <a:xfrm>
            <a:off x="3276600" y="4508500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1330325" y="2636838"/>
            <a:ext cx="1441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2987675" y="2636838"/>
            <a:ext cx="10810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 flipH="1">
            <a:off x="1331913" y="3429000"/>
            <a:ext cx="0" cy="1295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>
            <a:off x="4067175" y="3500438"/>
            <a:ext cx="0" cy="12239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23" name="Oval 16"/>
          <p:cNvSpPr>
            <a:spLocks noChangeArrowheads="1"/>
          </p:cNvSpPr>
          <p:nvPr/>
        </p:nvSpPr>
        <p:spPr bwMode="auto">
          <a:xfrm>
            <a:off x="1116013" y="2997200"/>
            <a:ext cx="433387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43024" name="Oval 17"/>
          <p:cNvSpPr>
            <a:spLocks noChangeArrowheads="1"/>
          </p:cNvSpPr>
          <p:nvPr/>
        </p:nvSpPr>
        <p:spPr bwMode="auto">
          <a:xfrm>
            <a:off x="3851275" y="3789363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43025" name="Oval 18"/>
          <p:cNvSpPr>
            <a:spLocks noChangeArrowheads="1"/>
          </p:cNvSpPr>
          <p:nvPr/>
        </p:nvSpPr>
        <p:spPr bwMode="auto">
          <a:xfrm>
            <a:off x="2484438" y="4437063"/>
            <a:ext cx="503237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4A</a:t>
            </a:r>
          </a:p>
        </p:txBody>
      </p:sp>
      <p:sp>
        <p:nvSpPr>
          <p:cNvPr id="43026" name="Line 19"/>
          <p:cNvSpPr>
            <a:spLocks noChangeShapeType="1"/>
          </p:cNvSpPr>
          <p:nvPr/>
        </p:nvSpPr>
        <p:spPr bwMode="auto">
          <a:xfrm flipH="1">
            <a:off x="4067175" y="2636838"/>
            <a:ext cx="3175" cy="431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27" name="Line 20"/>
          <p:cNvSpPr>
            <a:spLocks noChangeShapeType="1"/>
          </p:cNvSpPr>
          <p:nvPr/>
        </p:nvSpPr>
        <p:spPr bwMode="auto">
          <a:xfrm>
            <a:off x="2771775" y="2420938"/>
            <a:ext cx="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28" name="Line 21"/>
          <p:cNvSpPr>
            <a:spLocks noChangeShapeType="1"/>
          </p:cNvSpPr>
          <p:nvPr/>
        </p:nvSpPr>
        <p:spPr bwMode="auto">
          <a:xfrm>
            <a:off x="2987675" y="2493963"/>
            <a:ext cx="0" cy="2873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29" name="AutoShape 22"/>
          <p:cNvSpPr>
            <a:spLocks noChangeArrowheads="1"/>
          </p:cNvSpPr>
          <p:nvPr/>
        </p:nvSpPr>
        <p:spPr bwMode="auto">
          <a:xfrm>
            <a:off x="3851275" y="3068638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1116013" y="2997200"/>
            <a:ext cx="433387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4A</a:t>
            </a:r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3851275" y="3789363"/>
            <a:ext cx="433388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4A</a:t>
            </a:r>
          </a:p>
        </p:txBody>
      </p:sp>
      <p:sp>
        <p:nvSpPr>
          <p:cNvPr id="43032" name="Line 25"/>
          <p:cNvSpPr>
            <a:spLocks noChangeShapeType="1"/>
          </p:cNvSpPr>
          <p:nvPr/>
        </p:nvSpPr>
        <p:spPr bwMode="auto">
          <a:xfrm>
            <a:off x="7451725" y="4652963"/>
            <a:ext cx="7191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33" name="Line 26"/>
          <p:cNvSpPr>
            <a:spLocks noChangeShapeType="1"/>
          </p:cNvSpPr>
          <p:nvPr/>
        </p:nvSpPr>
        <p:spPr bwMode="auto">
          <a:xfrm>
            <a:off x="6516688" y="4652963"/>
            <a:ext cx="5032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34" name="Line 27"/>
          <p:cNvSpPr>
            <a:spLocks noChangeShapeType="1"/>
          </p:cNvSpPr>
          <p:nvPr/>
        </p:nvSpPr>
        <p:spPr bwMode="auto">
          <a:xfrm>
            <a:off x="5435600" y="4652963"/>
            <a:ext cx="6492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35" name="Line 28"/>
          <p:cNvSpPr>
            <a:spLocks noChangeShapeType="1"/>
          </p:cNvSpPr>
          <p:nvPr/>
        </p:nvSpPr>
        <p:spPr bwMode="auto">
          <a:xfrm>
            <a:off x="7453313" y="3716338"/>
            <a:ext cx="7191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36" name="Line 29"/>
          <p:cNvSpPr>
            <a:spLocks noChangeShapeType="1"/>
          </p:cNvSpPr>
          <p:nvPr/>
        </p:nvSpPr>
        <p:spPr bwMode="auto">
          <a:xfrm>
            <a:off x="6516688" y="3716338"/>
            <a:ext cx="5032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37" name="Line 30"/>
          <p:cNvSpPr>
            <a:spLocks noChangeShapeType="1"/>
          </p:cNvSpPr>
          <p:nvPr/>
        </p:nvSpPr>
        <p:spPr bwMode="auto">
          <a:xfrm>
            <a:off x="5435600" y="3716338"/>
            <a:ext cx="6492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38" name="Line 31"/>
          <p:cNvSpPr>
            <a:spLocks noChangeShapeType="1"/>
          </p:cNvSpPr>
          <p:nvPr/>
        </p:nvSpPr>
        <p:spPr bwMode="auto">
          <a:xfrm flipH="1">
            <a:off x="8172450" y="3355975"/>
            <a:ext cx="0" cy="23050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39" name="Line 32"/>
          <p:cNvSpPr>
            <a:spLocks noChangeShapeType="1"/>
          </p:cNvSpPr>
          <p:nvPr/>
        </p:nvSpPr>
        <p:spPr bwMode="auto">
          <a:xfrm flipH="1">
            <a:off x="5435600" y="3355975"/>
            <a:ext cx="0" cy="23050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40" name="Line 33"/>
          <p:cNvSpPr>
            <a:spLocks noChangeShapeType="1"/>
          </p:cNvSpPr>
          <p:nvPr/>
        </p:nvSpPr>
        <p:spPr bwMode="auto">
          <a:xfrm>
            <a:off x="7092950" y="2492375"/>
            <a:ext cx="10810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41" name="Line 34"/>
          <p:cNvSpPr>
            <a:spLocks noChangeShapeType="1"/>
          </p:cNvSpPr>
          <p:nvPr/>
        </p:nvSpPr>
        <p:spPr bwMode="auto">
          <a:xfrm>
            <a:off x="5435600" y="2492375"/>
            <a:ext cx="1441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42" name="Line 35"/>
          <p:cNvSpPr>
            <a:spLocks noChangeShapeType="1"/>
          </p:cNvSpPr>
          <p:nvPr/>
        </p:nvSpPr>
        <p:spPr bwMode="auto">
          <a:xfrm flipH="1">
            <a:off x="5435600" y="2492375"/>
            <a:ext cx="1588" cy="431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43" name="Line 36"/>
          <p:cNvSpPr>
            <a:spLocks noChangeShapeType="1"/>
          </p:cNvSpPr>
          <p:nvPr/>
        </p:nvSpPr>
        <p:spPr bwMode="auto">
          <a:xfrm>
            <a:off x="6877050" y="2276475"/>
            <a:ext cx="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44" name="Line 37"/>
          <p:cNvSpPr>
            <a:spLocks noChangeShapeType="1"/>
          </p:cNvSpPr>
          <p:nvPr/>
        </p:nvSpPr>
        <p:spPr bwMode="auto">
          <a:xfrm>
            <a:off x="7092950" y="2349500"/>
            <a:ext cx="0" cy="2873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45" name="Line 38"/>
          <p:cNvSpPr>
            <a:spLocks noChangeShapeType="1"/>
          </p:cNvSpPr>
          <p:nvPr/>
        </p:nvSpPr>
        <p:spPr bwMode="auto">
          <a:xfrm flipH="1">
            <a:off x="8172450" y="2492375"/>
            <a:ext cx="3175" cy="431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46" name="Oval 39"/>
          <p:cNvSpPr>
            <a:spLocks noChangeArrowheads="1"/>
          </p:cNvSpPr>
          <p:nvPr/>
        </p:nvSpPr>
        <p:spPr bwMode="auto">
          <a:xfrm>
            <a:off x="7956550" y="2924175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3A</a:t>
            </a:r>
          </a:p>
        </p:txBody>
      </p:sp>
      <p:sp>
        <p:nvSpPr>
          <p:cNvPr id="43047" name="Oval 40"/>
          <p:cNvSpPr>
            <a:spLocks noChangeArrowheads="1"/>
          </p:cNvSpPr>
          <p:nvPr/>
        </p:nvSpPr>
        <p:spPr bwMode="auto">
          <a:xfrm>
            <a:off x="5219700" y="2924175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43048" name="AutoShape 41"/>
          <p:cNvSpPr>
            <a:spLocks noChangeArrowheads="1"/>
          </p:cNvSpPr>
          <p:nvPr/>
        </p:nvSpPr>
        <p:spPr bwMode="auto">
          <a:xfrm>
            <a:off x="6084888" y="3500438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49" name="Oval 42"/>
          <p:cNvSpPr>
            <a:spLocks noChangeArrowheads="1"/>
          </p:cNvSpPr>
          <p:nvPr/>
        </p:nvSpPr>
        <p:spPr bwMode="auto">
          <a:xfrm>
            <a:off x="7019925" y="3500438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43050" name="AutoShape 43"/>
          <p:cNvSpPr>
            <a:spLocks noChangeArrowheads="1"/>
          </p:cNvSpPr>
          <p:nvPr/>
        </p:nvSpPr>
        <p:spPr bwMode="auto">
          <a:xfrm>
            <a:off x="6084888" y="4437063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51" name="Oval 44"/>
          <p:cNvSpPr>
            <a:spLocks noChangeArrowheads="1"/>
          </p:cNvSpPr>
          <p:nvPr/>
        </p:nvSpPr>
        <p:spPr bwMode="auto">
          <a:xfrm>
            <a:off x="7019925" y="4437063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 smtClean="0">
                <a:solidFill>
                  <a:srgbClr val="008000"/>
                </a:solidFill>
              </a:rPr>
              <a:t>1A</a:t>
            </a:r>
            <a:endParaRPr lang="en-GB" sz="2000" b="1" dirty="0">
              <a:solidFill>
                <a:srgbClr val="008000"/>
              </a:solidFill>
            </a:endParaRPr>
          </a:p>
        </p:txBody>
      </p:sp>
      <p:sp>
        <p:nvSpPr>
          <p:cNvPr id="43052" name="Line 45"/>
          <p:cNvSpPr>
            <a:spLocks noChangeShapeType="1"/>
          </p:cNvSpPr>
          <p:nvPr/>
        </p:nvSpPr>
        <p:spPr bwMode="auto">
          <a:xfrm>
            <a:off x="5435600" y="5661025"/>
            <a:ext cx="6492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53" name="AutoShape 46"/>
          <p:cNvSpPr>
            <a:spLocks noChangeArrowheads="1"/>
          </p:cNvSpPr>
          <p:nvPr/>
        </p:nvSpPr>
        <p:spPr bwMode="auto">
          <a:xfrm>
            <a:off x="6084888" y="5445125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54" name="Oval 48"/>
          <p:cNvSpPr>
            <a:spLocks noChangeArrowheads="1"/>
          </p:cNvSpPr>
          <p:nvPr/>
        </p:nvSpPr>
        <p:spPr bwMode="auto">
          <a:xfrm>
            <a:off x="7019925" y="5445125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5219700" y="2924175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3A</a:t>
            </a:r>
          </a:p>
        </p:txBody>
      </p:sp>
      <p:sp>
        <p:nvSpPr>
          <p:cNvPr id="16434" name="Oval 50"/>
          <p:cNvSpPr>
            <a:spLocks noChangeArrowheads="1"/>
          </p:cNvSpPr>
          <p:nvPr/>
        </p:nvSpPr>
        <p:spPr bwMode="auto">
          <a:xfrm>
            <a:off x="7019925" y="5445125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 smtClean="0">
                <a:solidFill>
                  <a:srgbClr val="008000"/>
                </a:solidFill>
              </a:rPr>
              <a:t>1A</a:t>
            </a:r>
            <a:endParaRPr lang="en-GB" sz="2000" b="1" dirty="0">
              <a:solidFill>
                <a:srgbClr val="008000"/>
              </a:solidFill>
            </a:endParaRPr>
          </a:p>
        </p:txBody>
      </p:sp>
      <p:sp>
        <p:nvSpPr>
          <p:cNvPr id="16435" name="Oval 51"/>
          <p:cNvSpPr>
            <a:spLocks noChangeArrowheads="1"/>
          </p:cNvSpPr>
          <p:nvPr/>
        </p:nvSpPr>
        <p:spPr bwMode="auto">
          <a:xfrm>
            <a:off x="7019925" y="3500438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>
                <a:solidFill>
                  <a:srgbClr val="008000"/>
                </a:solidFill>
              </a:rPr>
              <a:t>1A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7" grpId="0" animBg="1"/>
      <p:bldP spid="16408" grpId="0" animBg="1"/>
      <p:bldP spid="16433" grpId="0" animBg="1"/>
      <p:bldP spid="16434" grpId="0" animBg="1"/>
      <p:bldP spid="164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TERM – POTENTIAL DIFFERENCE (VOLTAGE)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00188"/>
            <a:ext cx="8784976" cy="5357812"/>
          </a:xfrm>
        </p:spPr>
        <p:txBody>
          <a:bodyPr/>
          <a:lstStyle/>
          <a:p>
            <a:pPr eaLnBrk="1" hangingPunct="1"/>
            <a:r>
              <a:rPr lang="en-US" dirty="0" smtClean="0"/>
              <a:t>How much energy each electron has within the circuit is </a:t>
            </a:r>
            <a:r>
              <a:rPr lang="en-US" b="1" u="sng" dirty="0" smtClean="0"/>
              <a:t>called POTENTIAL DIFFERENCE (VOLTAGE)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It is called potential energy because it has the potential to do work if something is present to take away the energy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When a charge flows through a flashlight bulb, it enters with a certain amount of energy and exits with less because the light bulb takes some away to light up (similar to paying for something)</a:t>
            </a:r>
          </a:p>
          <a:p>
            <a:pPr eaLnBrk="1" hangingPunct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Potential Difference Con’t</a:t>
            </a:r>
            <a:endParaRPr lang="en-CA" dirty="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Since we are calculating the energy lost between one point and another, potential difference can only be calculated over two points (we are finding the difference)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3786188"/>
            <a:ext cx="3857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4725144"/>
            <a:ext cx="1357313" cy="1928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Measuring Voltage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85750" y="1071563"/>
            <a:ext cx="8858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energy given to each electron is called the voltage. It is measured in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volts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(V) on a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voltmeter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2400" b="1" u="sng" dirty="0">
                <a:latin typeface="Times New Roman" pitchFamily="18" charset="0"/>
                <a:cs typeface="Times New Roman" pitchFamily="18" charset="0"/>
              </a:rPr>
              <a:t>Voltmeters are connected in parallel (around the object)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25540"/>
            <a:ext cx="3857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500688" y="4668540"/>
            <a:ext cx="1357312" cy="19288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428625" y="3214688"/>
            <a:ext cx="2809875" cy="1295400"/>
            <a:chOff x="5219700" y="3933825"/>
            <a:chExt cx="2809875" cy="1295400"/>
          </a:xfrm>
          <a:solidFill>
            <a:srgbClr val="002060"/>
          </a:solidFill>
        </p:grpSpPr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940425" y="3933825"/>
              <a:ext cx="1368425" cy="12954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4400" dirty="0" smtClean="0"/>
                <a:t>V</a:t>
              </a:r>
              <a:endParaRPr lang="en-GB" sz="4400" dirty="0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5219700" y="4581525"/>
              <a:ext cx="72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7308850" y="4581525"/>
              <a:ext cx="72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10245" y="1429370"/>
            <a:ext cx="5646477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voltmeter measures the voltage drop in a circuit across two points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Measuring Voltage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1520" y="3069257"/>
            <a:ext cx="55446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b="1" u="sng" dirty="0" smtClean="0">
                <a:latin typeface="Times New Roman" pitchFamily="18" charset="0"/>
                <a:cs typeface="Times New Roman" pitchFamily="18" charset="0"/>
              </a:rPr>
              <a:t> Unlike </a:t>
            </a:r>
            <a:r>
              <a:rPr lang="en-GB" sz="2400" b="1" u="sng" dirty="0">
                <a:latin typeface="Times New Roman" pitchFamily="18" charset="0"/>
                <a:cs typeface="Times New Roman" pitchFamily="18" charset="0"/>
              </a:rPr>
              <a:t>an ammeter a voltmeter is connected across the components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51520" y="4509120"/>
            <a:ext cx="5544616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Scientist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usually use the term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Potential Difference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(pd) when they talk about voltage.</a:t>
            </a:r>
          </a:p>
        </p:txBody>
      </p:sp>
      <p:pic>
        <p:nvPicPr>
          <p:cNvPr id="17410" name="Picture 2" descr="http://www.thesciencefair.com/Merchant2/graphics/00000001/Voltmeter5VCNC_1740_6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340768"/>
            <a:ext cx="2592288" cy="2880320"/>
          </a:xfrm>
          <a:prstGeom prst="rect">
            <a:avLst/>
          </a:prstGeom>
          <a:noFill/>
        </p:spPr>
      </p:pic>
      <p:pic>
        <p:nvPicPr>
          <p:cNvPr id="17412" name="Picture 4" descr="http://www.jmf-co.com/edlocker/images/Cheap_Volt_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293096"/>
            <a:ext cx="2369840" cy="2369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  <p:bldP spid="194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1042988" y="2347913"/>
            <a:ext cx="4762" cy="12969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1044575" y="4221163"/>
            <a:ext cx="57626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2268538" y="4221163"/>
            <a:ext cx="9366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2484438" y="1989138"/>
            <a:ext cx="0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700338" y="2133600"/>
            <a:ext cx="0" cy="43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700338" y="2347913"/>
            <a:ext cx="3603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124075" y="2347913"/>
            <a:ext cx="3603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620838" y="3932238"/>
            <a:ext cx="647700" cy="576262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3205163" y="3932238"/>
            <a:ext cx="647700" cy="576262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042988" y="2347913"/>
            <a:ext cx="1441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2773363" y="2347913"/>
            <a:ext cx="15843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1044575" y="3573463"/>
            <a:ext cx="1588" cy="6477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4357688" y="2347913"/>
            <a:ext cx="0" cy="18732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3852863" y="4221163"/>
            <a:ext cx="5048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Measuring Voltage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5148263" y="4508500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7164388" y="4508500"/>
            <a:ext cx="129698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7164388" y="3429000"/>
            <a:ext cx="129698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5148263" y="3429000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6588125" y="1773238"/>
            <a:ext cx="0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6804025" y="1917700"/>
            <a:ext cx="0" cy="43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6804025" y="2132013"/>
            <a:ext cx="3603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6227763" y="2132013"/>
            <a:ext cx="3603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6516688" y="3140075"/>
            <a:ext cx="647700" cy="576263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6516688" y="4221163"/>
            <a:ext cx="647700" cy="576262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5148263" y="2132013"/>
            <a:ext cx="1441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6877050" y="2132013"/>
            <a:ext cx="15843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5148263" y="3211513"/>
            <a:ext cx="0" cy="12969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8461375" y="2132013"/>
            <a:ext cx="0" cy="23764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5" name="Oval 31"/>
          <p:cNvSpPr>
            <a:spLocks noChangeArrowheads="1"/>
          </p:cNvSpPr>
          <p:nvPr/>
        </p:nvSpPr>
        <p:spPr bwMode="auto">
          <a:xfrm>
            <a:off x="1619250" y="4797425"/>
            <a:ext cx="720725" cy="649288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H="1">
            <a:off x="5148263" y="2132013"/>
            <a:ext cx="1587" cy="1152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900113" y="1125538"/>
            <a:ext cx="7416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This is how we draw a voltmeter in a circuit.</a:t>
            </a:r>
          </a:p>
        </p:txBody>
      </p:sp>
      <p:sp>
        <p:nvSpPr>
          <p:cNvPr id="49186" name="Text Box 35"/>
          <p:cNvSpPr txBox="1">
            <a:spLocks noChangeArrowheads="1"/>
          </p:cNvSpPr>
          <p:nvPr/>
        </p:nvSpPr>
        <p:spPr bwMode="auto">
          <a:xfrm>
            <a:off x="900113" y="5805488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SERIES CIRCUIT</a:t>
            </a:r>
          </a:p>
        </p:txBody>
      </p:sp>
      <p:sp>
        <p:nvSpPr>
          <p:cNvPr id="49187" name="Text Box 36"/>
          <p:cNvSpPr txBox="1">
            <a:spLocks noChangeArrowheads="1"/>
          </p:cNvSpPr>
          <p:nvPr/>
        </p:nvSpPr>
        <p:spPr bwMode="auto">
          <a:xfrm>
            <a:off x="5219700" y="5805488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PARALLEL CIRCUIT</a:t>
            </a:r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 flipH="1">
            <a:off x="1331913" y="5157788"/>
            <a:ext cx="2873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 flipV="1">
            <a:off x="1331913" y="4221163"/>
            <a:ext cx="0" cy="9366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V="1">
            <a:off x="2627313" y="4221163"/>
            <a:ext cx="0" cy="9366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2339975" y="5157788"/>
            <a:ext cx="2873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5" name="Oval 41"/>
          <p:cNvSpPr>
            <a:spLocks noChangeArrowheads="1"/>
          </p:cNvSpPr>
          <p:nvPr/>
        </p:nvSpPr>
        <p:spPr bwMode="auto">
          <a:xfrm>
            <a:off x="6516688" y="5084763"/>
            <a:ext cx="720725" cy="649287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H="1">
            <a:off x="6229350" y="5445125"/>
            <a:ext cx="2873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>
            <a:off x="7237413" y="5445125"/>
            <a:ext cx="2873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 flipV="1">
            <a:off x="6227763" y="4508500"/>
            <a:ext cx="0" cy="9366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flipV="1">
            <a:off x="7524750" y="4508500"/>
            <a:ext cx="0" cy="9366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1" grpId="0" animBg="1"/>
      <p:bldP spid="21522" grpId="0" animBg="1"/>
      <p:bldP spid="21523" grpId="0" animBg="1"/>
      <p:bldP spid="21524" grpId="0" animBg="1"/>
      <p:bldP spid="21525" grpId="0" animBg="1"/>
      <p:bldP spid="21526" grpId="0" animBg="1"/>
      <p:bldP spid="21527" grpId="0" animBg="1"/>
      <p:bldP spid="21528" grpId="0" animBg="1"/>
      <p:bldP spid="21529" grpId="0" animBg="1"/>
      <p:bldP spid="21530" grpId="0" animBg="1"/>
      <p:bldP spid="21531" grpId="0" animBg="1"/>
      <p:bldP spid="21532" grpId="0" animBg="1"/>
      <p:bldP spid="21533" grpId="0" animBg="1"/>
      <p:bldP spid="21534" grpId="0" animBg="1"/>
      <p:bldP spid="21535" grpId="0" animBg="1"/>
      <p:bldP spid="21537" grpId="0" animBg="1"/>
      <p:bldP spid="21538" grpId="0"/>
      <p:bldP spid="21541" grpId="0" animBg="1"/>
      <p:bldP spid="21542" grpId="0" animBg="1"/>
      <p:bldP spid="21543" grpId="0" animBg="1"/>
      <p:bldP spid="21544" grpId="0" animBg="1"/>
      <p:bldP spid="21545" grpId="0" animBg="1"/>
      <p:bldP spid="21546" grpId="0" animBg="1"/>
      <p:bldP spid="21547" grpId="0" animBg="1"/>
      <p:bldP spid="21548" grpId="0" animBg="1"/>
      <p:bldP spid="215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1042988" y="2347913"/>
            <a:ext cx="4762" cy="12969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1044575" y="4221163"/>
            <a:ext cx="57626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268538" y="4221163"/>
            <a:ext cx="9366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484438" y="1989138"/>
            <a:ext cx="0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2700338" y="2133600"/>
            <a:ext cx="0" cy="43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700338" y="2347913"/>
            <a:ext cx="3603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124075" y="2347913"/>
            <a:ext cx="3603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1620838" y="3932238"/>
            <a:ext cx="647700" cy="576262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3205163" y="3932238"/>
            <a:ext cx="647700" cy="576262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042988" y="2347913"/>
            <a:ext cx="1441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2773363" y="2347913"/>
            <a:ext cx="15843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044575" y="3573463"/>
            <a:ext cx="1588" cy="6477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4357688" y="2347913"/>
            <a:ext cx="0" cy="18732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3852863" y="4221163"/>
            <a:ext cx="5048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1619250" y="4797425"/>
            <a:ext cx="720725" cy="649288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1331913" y="5157788"/>
            <a:ext cx="2873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V="1">
            <a:off x="1331913" y="4221163"/>
            <a:ext cx="0" cy="9366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2627313" y="4221163"/>
            <a:ext cx="0" cy="9366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2339975" y="5157788"/>
            <a:ext cx="2873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Measuring Voltage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5076825" y="4581525"/>
            <a:ext cx="13668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7092950" y="4581525"/>
            <a:ext cx="12969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7092950" y="2781300"/>
            <a:ext cx="12969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5076825" y="2781300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6516688" y="1125538"/>
            <a:ext cx="0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6732588" y="1270000"/>
            <a:ext cx="0" cy="43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6732588" y="1484313"/>
            <a:ext cx="3603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6156325" y="1484313"/>
            <a:ext cx="3603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60" name="AutoShape 32"/>
          <p:cNvSpPr>
            <a:spLocks noChangeArrowheads="1"/>
          </p:cNvSpPr>
          <p:nvPr/>
        </p:nvSpPr>
        <p:spPr bwMode="auto">
          <a:xfrm>
            <a:off x="6445250" y="2492375"/>
            <a:ext cx="647700" cy="576263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61" name="AutoShape 33"/>
          <p:cNvSpPr>
            <a:spLocks noChangeArrowheads="1"/>
          </p:cNvSpPr>
          <p:nvPr/>
        </p:nvSpPr>
        <p:spPr bwMode="auto">
          <a:xfrm>
            <a:off x="6443663" y="4292600"/>
            <a:ext cx="647700" cy="576263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5076825" y="1484313"/>
            <a:ext cx="1441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6805613" y="1484313"/>
            <a:ext cx="15843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>
            <a:off x="5076825" y="2563813"/>
            <a:ext cx="0" cy="201771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 flipH="1">
            <a:off x="8388350" y="1484313"/>
            <a:ext cx="1588" cy="309721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 flipH="1">
            <a:off x="5076825" y="1484313"/>
            <a:ext cx="1588" cy="1152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67" name="Oval 39"/>
          <p:cNvSpPr>
            <a:spLocks noChangeArrowheads="1"/>
          </p:cNvSpPr>
          <p:nvPr/>
        </p:nvSpPr>
        <p:spPr bwMode="auto">
          <a:xfrm>
            <a:off x="6516688" y="5157788"/>
            <a:ext cx="720725" cy="649287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 flipH="1">
            <a:off x="6227763" y="5516563"/>
            <a:ext cx="2873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>
            <a:off x="7235825" y="5516563"/>
            <a:ext cx="2873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70" name="Line 42"/>
          <p:cNvSpPr>
            <a:spLocks noChangeShapeType="1"/>
          </p:cNvSpPr>
          <p:nvPr/>
        </p:nvSpPr>
        <p:spPr bwMode="auto">
          <a:xfrm flipV="1">
            <a:off x="6227763" y="4581525"/>
            <a:ext cx="0" cy="9366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71" name="Line 43"/>
          <p:cNvSpPr>
            <a:spLocks noChangeShapeType="1"/>
          </p:cNvSpPr>
          <p:nvPr/>
        </p:nvSpPr>
        <p:spPr bwMode="auto">
          <a:xfrm flipV="1">
            <a:off x="7524750" y="4581525"/>
            <a:ext cx="0" cy="9366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73" name="Oval 45"/>
          <p:cNvSpPr>
            <a:spLocks noChangeArrowheads="1"/>
          </p:cNvSpPr>
          <p:nvPr/>
        </p:nvSpPr>
        <p:spPr bwMode="auto">
          <a:xfrm>
            <a:off x="3203575" y="4797425"/>
            <a:ext cx="720725" cy="649288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2574" name="Line 46"/>
          <p:cNvSpPr>
            <a:spLocks noChangeShapeType="1"/>
          </p:cNvSpPr>
          <p:nvPr/>
        </p:nvSpPr>
        <p:spPr bwMode="auto">
          <a:xfrm flipH="1">
            <a:off x="2916238" y="5157788"/>
            <a:ext cx="2873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75" name="Line 47"/>
          <p:cNvSpPr>
            <a:spLocks noChangeShapeType="1"/>
          </p:cNvSpPr>
          <p:nvPr/>
        </p:nvSpPr>
        <p:spPr bwMode="auto">
          <a:xfrm flipV="1">
            <a:off x="2916238" y="4221163"/>
            <a:ext cx="0" cy="9366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76" name="Line 48"/>
          <p:cNvSpPr>
            <a:spLocks noChangeShapeType="1"/>
          </p:cNvSpPr>
          <p:nvPr/>
        </p:nvSpPr>
        <p:spPr bwMode="auto">
          <a:xfrm flipV="1">
            <a:off x="4211638" y="4221163"/>
            <a:ext cx="0" cy="9366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77" name="Line 49"/>
          <p:cNvSpPr>
            <a:spLocks noChangeShapeType="1"/>
          </p:cNvSpPr>
          <p:nvPr/>
        </p:nvSpPr>
        <p:spPr bwMode="auto">
          <a:xfrm>
            <a:off x="3924300" y="5157788"/>
            <a:ext cx="2873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78" name="Line 50"/>
          <p:cNvSpPr>
            <a:spLocks noChangeShapeType="1"/>
          </p:cNvSpPr>
          <p:nvPr/>
        </p:nvSpPr>
        <p:spPr bwMode="auto">
          <a:xfrm flipH="1">
            <a:off x="5797550" y="2781300"/>
            <a:ext cx="57626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79" name="Oval 51"/>
          <p:cNvSpPr>
            <a:spLocks noChangeArrowheads="1"/>
          </p:cNvSpPr>
          <p:nvPr/>
        </p:nvSpPr>
        <p:spPr bwMode="auto">
          <a:xfrm>
            <a:off x="6372225" y="3357563"/>
            <a:ext cx="720725" cy="649287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2580" name="Line 52"/>
          <p:cNvSpPr>
            <a:spLocks noChangeShapeType="1"/>
          </p:cNvSpPr>
          <p:nvPr/>
        </p:nvSpPr>
        <p:spPr bwMode="auto">
          <a:xfrm flipH="1">
            <a:off x="6084888" y="3717925"/>
            <a:ext cx="2873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81" name="Line 53"/>
          <p:cNvSpPr>
            <a:spLocks noChangeShapeType="1"/>
          </p:cNvSpPr>
          <p:nvPr/>
        </p:nvSpPr>
        <p:spPr bwMode="auto">
          <a:xfrm flipV="1">
            <a:off x="6084888" y="2781300"/>
            <a:ext cx="0" cy="9366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82" name="Line 54"/>
          <p:cNvSpPr>
            <a:spLocks noChangeShapeType="1"/>
          </p:cNvSpPr>
          <p:nvPr/>
        </p:nvSpPr>
        <p:spPr bwMode="auto">
          <a:xfrm flipV="1">
            <a:off x="7380288" y="2781300"/>
            <a:ext cx="0" cy="9366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83" name="Line 55"/>
          <p:cNvSpPr>
            <a:spLocks noChangeShapeType="1"/>
          </p:cNvSpPr>
          <p:nvPr/>
        </p:nvSpPr>
        <p:spPr bwMode="auto">
          <a:xfrm>
            <a:off x="7092950" y="3717925"/>
            <a:ext cx="2873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49" grpId="0" animBg="1"/>
      <p:bldP spid="22550" grpId="0" animBg="1"/>
      <p:bldP spid="22552" grpId="0" animBg="1"/>
      <p:bldP spid="22553" grpId="0" animBg="1"/>
      <p:bldP spid="22554" grpId="0" animBg="1"/>
      <p:bldP spid="22555" grpId="0" animBg="1"/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 animBg="1"/>
      <p:bldP spid="22571" grpId="0" animBg="1"/>
      <p:bldP spid="22573" grpId="0" animBg="1"/>
      <p:bldP spid="22574" grpId="0" animBg="1"/>
      <p:bldP spid="22575" grpId="0" animBg="1"/>
      <p:bldP spid="22576" grpId="0" animBg="1"/>
      <p:bldP spid="22577" grpId="0" animBg="1"/>
      <p:bldP spid="22578" grpId="0" animBg="1"/>
      <p:bldP spid="22579" grpId="0" animBg="1"/>
      <p:bldP spid="22580" grpId="0" animBg="1"/>
      <p:bldP spid="22581" grpId="0" animBg="1"/>
      <p:bldP spid="22582" grpId="0" animBg="1"/>
      <p:bldP spid="225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Sports Analogy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85750" y="1381844"/>
            <a:ext cx="8572500" cy="51435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How much a sports venue makes at a sporting event depends on two things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arenR"/>
              <a:defRPr/>
            </a:pPr>
            <a:r>
              <a:rPr lang="en-US" dirty="0" smtClean="0"/>
              <a:t>How many people come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All the people who enter every second = Current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2) How much each ticket costs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- What the person needs to give up to enter = Voltage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0" y="33337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Recall types </a:t>
            </a:r>
            <a:r>
              <a:rPr lang="en-GB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of circuit</a:t>
            </a:r>
          </a:p>
        </p:txBody>
      </p:sp>
      <p:sp>
        <p:nvSpPr>
          <p:cNvPr id="28675" name="Text Box 23"/>
          <p:cNvSpPr txBox="1">
            <a:spLocks noChangeArrowheads="1"/>
          </p:cNvSpPr>
          <p:nvPr/>
        </p:nvSpPr>
        <p:spPr bwMode="auto">
          <a:xfrm>
            <a:off x="899592" y="1556792"/>
            <a:ext cx="7127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 b="1" dirty="0">
                <a:latin typeface="Times New Roman" pitchFamily="18" charset="0"/>
                <a:cs typeface="Times New Roman" pitchFamily="18" charset="0"/>
              </a:rPr>
              <a:t>There are two types of electrical </a:t>
            </a: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circuits</a:t>
            </a:r>
            <a:endParaRPr lang="en-GB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827088" y="2492375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SERIES CIRCUITS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859338" y="2492375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PARALLEL CIRCUITS</a:t>
            </a:r>
          </a:p>
        </p:txBody>
      </p:sp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213100"/>
            <a:ext cx="68294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2" grpId="0"/>
      <p:bldP spid="92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44"/>
          <p:cNvSpPr>
            <a:spLocks noChangeShapeType="1"/>
          </p:cNvSpPr>
          <p:nvPr/>
        </p:nvSpPr>
        <p:spPr bwMode="auto">
          <a:xfrm>
            <a:off x="2901962" y="5286388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03" name="Line 11"/>
          <p:cNvSpPr>
            <a:spLocks noChangeShapeType="1"/>
          </p:cNvSpPr>
          <p:nvPr/>
        </p:nvSpPr>
        <p:spPr bwMode="auto">
          <a:xfrm flipH="1">
            <a:off x="5853124" y="6007113"/>
            <a:ext cx="15827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04" name="Line 12"/>
          <p:cNvSpPr>
            <a:spLocks noChangeShapeType="1"/>
          </p:cNvSpPr>
          <p:nvPr/>
        </p:nvSpPr>
        <p:spPr bwMode="auto">
          <a:xfrm flipV="1">
            <a:off x="3836999" y="6007113"/>
            <a:ext cx="1584325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05" name="Text Box 13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Series Circuit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6" name="Line 18"/>
          <p:cNvSpPr>
            <a:spLocks noChangeShapeType="1"/>
          </p:cNvSpPr>
          <p:nvPr/>
        </p:nvSpPr>
        <p:spPr bwMode="auto">
          <a:xfrm flipH="1" flipV="1">
            <a:off x="2036774" y="6007113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07" name="Line 19"/>
          <p:cNvSpPr>
            <a:spLocks noChangeShapeType="1"/>
          </p:cNvSpPr>
          <p:nvPr/>
        </p:nvSpPr>
        <p:spPr bwMode="auto">
          <a:xfrm>
            <a:off x="5133987" y="6007113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08" name="AutoShape 20"/>
          <p:cNvSpPr>
            <a:spLocks noChangeArrowheads="1"/>
          </p:cNvSpPr>
          <p:nvPr/>
        </p:nvSpPr>
        <p:spPr bwMode="auto">
          <a:xfrm>
            <a:off x="3405199" y="5791213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09" name="AutoShape 21"/>
          <p:cNvSpPr>
            <a:spLocks noChangeArrowheads="1"/>
          </p:cNvSpPr>
          <p:nvPr/>
        </p:nvSpPr>
        <p:spPr bwMode="auto">
          <a:xfrm>
            <a:off x="5421324" y="5791213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10" name="Line 22"/>
          <p:cNvSpPr>
            <a:spLocks noChangeShapeType="1"/>
          </p:cNvSpPr>
          <p:nvPr/>
        </p:nvSpPr>
        <p:spPr bwMode="auto">
          <a:xfrm>
            <a:off x="2036774" y="3414726"/>
            <a:ext cx="26638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11" name="Line 23"/>
          <p:cNvSpPr>
            <a:spLocks noChangeShapeType="1"/>
          </p:cNvSpPr>
          <p:nvPr/>
        </p:nvSpPr>
        <p:spPr bwMode="auto">
          <a:xfrm>
            <a:off x="4845062" y="3414726"/>
            <a:ext cx="259238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12" name="Line 24"/>
          <p:cNvSpPr>
            <a:spLocks noChangeShapeType="1"/>
          </p:cNvSpPr>
          <p:nvPr/>
        </p:nvSpPr>
        <p:spPr bwMode="auto">
          <a:xfrm flipH="1">
            <a:off x="2036774" y="3414726"/>
            <a:ext cx="0" cy="25923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13" name="Line 25"/>
          <p:cNvSpPr>
            <a:spLocks noChangeShapeType="1"/>
          </p:cNvSpPr>
          <p:nvPr/>
        </p:nvSpPr>
        <p:spPr bwMode="auto">
          <a:xfrm>
            <a:off x="7437449" y="3414726"/>
            <a:ext cx="0" cy="25923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14" name="Oval 28"/>
          <p:cNvSpPr>
            <a:spLocks noChangeArrowheads="1"/>
          </p:cNvSpPr>
          <p:nvPr/>
        </p:nvSpPr>
        <p:spPr bwMode="auto">
          <a:xfrm>
            <a:off x="3333762" y="4997463"/>
            <a:ext cx="503237" cy="503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1.5V</a:t>
            </a:r>
          </a:p>
        </p:txBody>
      </p:sp>
      <p:sp>
        <p:nvSpPr>
          <p:cNvPr id="20495" name="Text Box 30"/>
          <p:cNvSpPr txBox="1">
            <a:spLocks noChangeArrowheads="1"/>
          </p:cNvSpPr>
          <p:nvPr/>
        </p:nvSpPr>
        <p:spPr bwMode="auto">
          <a:xfrm>
            <a:off x="251520" y="1000125"/>
            <a:ext cx="8640960" cy="987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2400" b="1" u="sng" dirty="0" smtClean="0">
                <a:latin typeface="Times New Roman" pitchFamily="18" charset="0"/>
                <a:cs typeface="Times New Roman" pitchFamily="18" charset="0"/>
              </a:rPr>
              <a:t> Voltage </a:t>
            </a:r>
            <a:r>
              <a:rPr lang="en-GB" sz="2400" b="1" u="sng" dirty="0">
                <a:latin typeface="Times New Roman" pitchFamily="18" charset="0"/>
                <a:cs typeface="Times New Roman" pitchFamily="18" charset="0"/>
              </a:rPr>
              <a:t>is shared between the </a:t>
            </a:r>
            <a:r>
              <a:rPr lang="en-GB" sz="2400" b="1" u="sng" dirty="0" smtClean="0">
                <a:latin typeface="Times New Roman" pitchFamily="18" charset="0"/>
                <a:cs typeface="Times New Roman" pitchFamily="18" charset="0"/>
              </a:rPr>
              <a:t>components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Each electron is given a certain amount of energy to start (its voltage), if it gives half it’s energy to the first bulb, it will only have half left to give to the second bulb.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6" name="Line 33"/>
          <p:cNvSpPr>
            <a:spLocks noChangeShapeType="1"/>
          </p:cNvSpPr>
          <p:nvPr/>
        </p:nvSpPr>
        <p:spPr bwMode="auto">
          <a:xfrm>
            <a:off x="4700599" y="3198826"/>
            <a:ext cx="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17" name="Line 34"/>
          <p:cNvSpPr>
            <a:spLocks noChangeShapeType="1"/>
          </p:cNvSpPr>
          <p:nvPr/>
        </p:nvSpPr>
        <p:spPr bwMode="auto">
          <a:xfrm>
            <a:off x="4845062" y="3270263"/>
            <a:ext cx="0" cy="2873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18" name="Line 45"/>
          <p:cNvSpPr>
            <a:spLocks noChangeShapeType="1"/>
          </p:cNvSpPr>
          <p:nvPr/>
        </p:nvSpPr>
        <p:spPr bwMode="auto">
          <a:xfrm>
            <a:off x="2901962" y="5286388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19" name="Line 46"/>
          <p:cNvSpPr>
            <a:spLocks noChangeShapeType="1"/>
          </p:cNvSpPr>
          <p:nvPr/>
        </p:nvSpPr>
        <p:spPr bwMode="auto">
          <a:xfrm>
            <a:off x="4270387" y="5286388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20" name="Line 47"/>
          <p:cNvSpPr>
            <a:spLocks noChangeShapeType="1"/>
          </p:cNvSpPr>
          <p:nvPr/>
        </p:nvSpPr>
        <p:spPr bwMode="auto">
          <a:xfrm>
            <a:off x="4918087" y="5287976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21" name="Oval 48"/>
          <p:cNvSpPr>
            <a:spLocks noChangeArrowheads="1"/>
          </p:cNvSpPr>
          <p:nvPr/>
        </p:nvSpPr>
        <p:spPr bwMode="auto">
          <a:xfrm>
            <a:off x="5349887" y="4999051"/>
            <a:ext cx="503237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1.5V</a:t>
            </a:r>
          </a:p>
        </p:txBody>
      </p:sp>
      <p:sp>
        <p:nvSpPr>
          <p:cNvPr id="51222" name="Line 49"/>
          <p:cNvSpPr>
            <a:spLocks noChangeShapeType="1"/>
          </p:cNvSpPr>
          <p:nvPr/>
        </p:nvSpPr>
        <p:spPr bwMode="auto">
          <a:xfrm>
            <a:off x="4918087" y="5286388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23" name="Line 50"/>
          <p:cNvSpPr>
            <a:spLocks noChangeShapeType="1"/>
          </p:cNvSpPr>
          <p:nvPr/>
        </p:nvSpPr>
        <p:spPr bwMode="auto">
          <a:xfrm>
            <a:off x="6286512" y="5286388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24" name="Line 55"/>
          <p:cNvSpPr>
            <a:spLocks noChangeShapeType="1"/>
          </p:cNvSpPr>
          <p:nvPr/>
        </p:nvSpPr>
        <p:spPr bwMode="auto">
          <a:xfrm>
            <a:off x="4195774" y="3990988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25" name="Oval 56"/>
          <p:cNvSpPr>
            <a:spLocks noChangeArrowheads="1"/>
          </p:cNvSpPr>
          <p:nvPr/>
        </p:nvSpPr>
        <p:spPr bwMode="auto">
          <a:xfrm>
            <a:off x="4627574" y="3702063"/>
            <a:ext cx="503238" cy="503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3V</a:t>
            </a:r>
          </a:p>
        </p:txBody>
      </p:sp>
      <p:sp>
        <p:nvSpPr>
          <p:cNvPr id="51226" name="Line 57"/>
          <p:cNvSpPr>
            <a:spLocks noChangeShapeType="1"/>
          </p:cNvSpPr>
          <p:nvPr/>
        </p:nvSpPr>
        <p:spPr bwMode="auto">
          <a:xfrm>
            <a:off x="4195774" y="3414726"/>
            <a:ext cx="0" cy="5762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27" name="Line 58"/>
          <p:cNvSpPr>
            <a:spLocks noChangeShapeType="1"/>
          </p:cNvSpPr>
          <p:nvPr/>
        </p:nvSpPr>
        <p:spPr bwMode="auto">
          <a:xfrm>
            <a:off x="5564199" y="3414726"/>
            <a:ext cx="0" cy="5762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ubtitle 4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6559550" cy="67248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Measuring Voltage in Series</a:t>
            </a:r>
            <a:endParaRPr lang="en-CA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video-icon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484784"/>
            <a:ext cx="4392488" cy="374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29"/>
          <p:cNvSpPr>
            <a:spLocks noChangeShapeType="1"/>
          </p:cNvSpPr>
          <p:nvPr/>
        </p:nvSpPr>
        <p:spPr bwMode="auto">
          <a:xfrm>
            <a:off x="3579799" y="4010020"/>
            <a:ext cx="1655762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27" name="Line 8"/>
          <p:cNvSpPr>
            <a:spLocks noChangeShapeType="1"/>
          </p:cNvSpPr>
          <p:nvPr/>
        </p:nvSpPr>
        <p:spPr bwMode="auto">
          <a:xfrm flipH="1">
            <a:off x="6316649" y="2643182"/>
            <a:ext cx="0" cy="38163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28" name="Line 9"/>
          <p:cNvSpPr>
            <a:spLocks noChangeShapeType="1"/>
          </p:cNvSpPr>
          <p:nvPr/>
        </p:nvSpPr>
        <p:spPr bwMode="auto">
          <a:xfrm>
            <a:off x="4516424" y="2643182"/>
            <a:ext cx="18002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29" name="Text Box 11"/>
          <p:cNvSpPr txBox="1">
            <a:spLocks noChangeArrowheads="1"/>
          </p:cNvSpPr>
          <p:nvPr/>
        </p:nvSpPr>
        <p:spPr bwMode="auto">
          <a:xfrm>
            <a:off x="285720" y="785794"/>
            <a:ext cx="857256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400" b="1" u="sng" dirty="0" smtClean="0">
                <a:latin typeface="Times New Roman" pitchFamily="18" charset="0"/>
                <a:cs typeface="Times New Roman" pitchFamily="18" charset="0"/>
              </a:rPr>
              <a:t> Voltage </a:t>
            </a:r>
            <a:r>
              <a:rPr lang="en-GB" sz="2400" b="1" u="sng" dirty="0">
                <a:latin typeface="Times New Roman" pitchFamily="18" charset="0"/>
                <a:cs typeface="Times New Roman" pitchFamily="18" charset="0"/>
              </a:rPr>
              <a:t>is the same in all parts of </a:t>
            </a:r>
            <a:r>
              <a:rPr lang="en-GB" sz="2400" b="1" u="sng" dirty="0" smtClean="0">
                <a:latin typeface="Times New Roman" pitchFamily="18" charset="0"/>
                <a:cs typeface="Times New Roman" pitchFamily="18" charset="0"/>
              </a:rPr>
              <a:t>a parallel circuit.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Each electron is given a certain amount of energy by the battery, the amount of energy they can give doesn’t depend on their route (each electron can give 3V)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Line 12"/>
          <p:cNvSpPr>
            <a:spLocks noChangeShapeType="1"/>
          </p:cNvSpPr>
          <p:nvPr/>
        </p:nvSpPr>
        <p:spPr bwMode="auto">
          <a:xfrm>
            <a:off x="2571736" y="2643182"/>
            <a:ext cx="17287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31" name="Line 13"/>
          <p:cNvSpPr>
            <a:spLocks noChangeShapeType="1"/>
          </p:cNvSpPr>
          <p:nvPr/>
        </p:nvSpPr>
        <p:spPr bwMode="auto">
          <a:xfrm>
            <a:off x="2571736" y="2643182"/>
            <a:ext cx="1588" cy="38163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32" name="Line 14"/>
          <p:cNvSpPr>
            <a:spLocks noChangeShapeType="1"/>
          </p:cNvSpPr>
          <p:nvPr/>
        </p:nvSpPr>
        <p:spPr bwMode="auto">
          <a:xfrm>
            <a:off x="4500562" y="2428868"/>
            <a:ext cx="0" cy="2873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33" name="AutoShape 16"/>
          <p:cNvSpPr>
            <a:spLocks noChangeArrowheads="1"/>
          </p:cNvSpPr>
          <p:nvPr/>
        </p:nvSpPr>
        <p:spPr bwMode="auto">
          <a:xfrm>
            <a:off x="4300524" y="6242045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2234" name="Oval 18"/>
          <p:cNvSpPr>
            <a:spLocks noChangeArrowheads="1"/>
          </p:cNvSpPr>
          <p:nvPr/>
        </p:nvSpPr>
        <p:spPr bwMode="auto">
          <a:xfrm>
            <a:off x="4156061" y="3722682"/>
            <a:ext cx="503238" cy="503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3V</a:t>
            </a:r>
          </a:p>
        </p:txBody>
      </p:sp>
      <p:sp>
        <p:nvSpPr>
          <p:cNvPr id="52235" name="Line 21"/>
          <p:cNvSpPr>
            <a:spLocks noChangeShapeType="1"/>
          </p:cNvSpPr>
          <p:nvPr/>
        </p:nvSpPr>
        <p:spPr bwMode="auto">
          <a:xfrm>
            <a:off x="4286248" y="2357430"/>
            <a:ext cx="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36" name="Text Box 2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Parallel Circuit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7" name="Line 23"/>
          <p:cNvSpPr>
            <a:spLocks noChangeShapeType="1"/>
          </p:cNvSpPr>
          <p:nvPr/>
        </p:nvSpPr>
        <p:spPr bwMode="auto">
          <a:xfrm flipH="1">
            <a:off x="2573324" y="6459532"/>
            <a:ext cx="1727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38" name="Line 24"/>
          <p:cNvSpPr>
            <a:spLocks noChangeShapeType="1"/>
          </p:cNvSpPr>
          <p:nvPr/>
        </p:nvSpPr>
        <p:spPr bwMode="auto">
          <a:xfrm flipH="1">
            <a:off x="4732324" y="6459532"/>
            <a:ext cx="15843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39" name="AutoShape 25"/>
          <p:cNvSpPr>
            <a:spLocks noChangeArrowheads="1"/>
          </p:cNvSpPr>
          <p:nvPr/>
        </p:nvSpPr>
        <p:spPr bwMode="auto">
          <a:xfrm>
            <a:off x="4300524" y="4513257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2240" name="Line 26"/>
          <p:cNvSpPr>
            <a:spLocks noChangeShapeType="1"/>
          </p:cNvSpPr>
          <p:nvPr/>
        </p:nvSpPr>
        <p:spPr bwMode="auto">
          <a:xfrm flipH="1">
            <a:off x="2573324" y="4730745"/>
            <a:ext cx="1727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41" name="Line 27"/>
          <p:cNvSpPr>
            <a:spLocks noChangeShapeType="1"/>
          </p:cNvSpPr>
          <p:nvPr/>
        </p:nvSpPr>
        <p:spPr bwMode="auto">
          <a:xfrm flipH="1">
            <a:off x="4732324" y="4730745"/>
            <a:ext cx="15843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42" name="Line 30"/>
          <p:cNvSpPr>
            <a:spLocks noChangeShapeType="1"/>
          </p:cNvSpPr>
          <p:nvPr/>
        </p:nvSpPr>
        <p:spPr bwMode="auto">
          <a:xfrm>
            <a:off x="3579799" y="4010020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43" name="Line 31"/>
          <p:cNvSpPr>
            <a:spLocks noChangeShapeType="1"/>
          </p:cNvSpPr>
          <p:nvPr/>
        </p:nvSpPr>
        <p:spPr bwMode="auto">
          <a:xfrm>
            <a:off x="5235561" y="4010020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44" name="Line 37"/>
          <p:cNvSpPr>
            <a:spLocks noChangeShapeType="1"/>
          </p:cNvSpPr>
          <p:nvPr/>
        </p:nvSpPr>
        <p:spPr bwMode="auto">
          <a:xfrm>
            <a:off x="3579799" y="5738807"/>
            <a:ext cx="1655762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45" name="Oval 38"/>
          <p:cNvSpPr>
            <a:spLocks noChangeArrowheads="1"/>
          </p:cNvSpPr>
          <p:nvPr/>
        </p:nvSpPr>
        <p:spPr bwMode="auto">
          <a:xfrm>
            <a:off x="4156061" y="5451470"/>
            <a:ext cx="503238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3V</a:t>
            </a:r>
          </a:p>
        </p:txBody>
      </p:sp>
      <p:sp>
        <p:nvSpPr>
          <p:cNvPr id="52246" name="Line 40"/>
          <p:cNvSpPr>
            <a:spLocks noChangeShapeType="1"/>
          </p:cNvSpPr>
          <p:nvPr/>
        </p:nvSpPr>
        <p:spPr bwMode="auto">
          <a:xfrm>
            <a:off x="3579799" y="5738807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47" name="Line 41"/>
          <p:cNvSpPr>
            <a:spLocks noChangeShapeType="1"/>
          </p:cNvSpPr>
          <p:nvPr/>
        </p:nvSpPr>
        <p:spPr bwMode="auto">
          <a:xfrm>
            <a:off x="5235561" y="5738807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48" name="Line 47"/>
          <p:cNvSpPr>
            <a:spLocks noChangeShapeType="1"/>
          </p:cNvSpPr>
          <p:nvPr/>
        </p:nvSpPr>
        <p:spPr bwMode="auto">
          <a:xfrm>
            <a:off x="3579799" y="3290882"/>
            <a:ext cx="1655762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49" name="Oval 48"/>
          <p:cNvSpPr>
            <a:spLocks noChangeArrowheads="1"/>
          </p:cNvSpPr>
          <p:nvPr/>
        </p:nvSpPr>
        <p:spPr bwMode="auto">
          <a:xfrm>
            <a:off x="4156061" y="3003545"/>
            <a:ext cx="503238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3V</a:t>
            </a:r>
          </a:p>
        </p:txBody>
      </p:sp>
      <p:sp>
        <p:nvSpPr>
          <p:cNvPr id="52250" name="Line 50"/>
          <p:cNvSpPr>
            <a:spLocks noChangeShapeType="1"/>
          </p:cNvSpPr>
          <p:nvPr/>
        </p:nvSpPr>
        <p:spPr bwMode="auto">
          <a:xfrm>
            <a:off x="3579799" y="2643182"/>
            <a:ext cx="0" cy="6477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51" name="Line 51"/>
          <p:cNvSpPr>
            <a:spLocks noChangeShapeType="1"/>
          </p:cNvSpPr>
          <p:nvPr/>
        </p:nvSpPr>
        <p:spPr bwMode="auto">
          <a:xfrm>
            <a:off x="5235561" y="2643182"/>
            <a:ext cx="0" cy="6477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ubtitle 4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6559550" cy="67248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Measuring Current in Parallel</a:t>
            </a:r>
            <a:endParaRPr lang="en-CA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video-icon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484784"/>
            <a:ext cx="4392488" cy="374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0" y="256927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Measuring Current </a:t>
            </a:r>
            <a:r>
              <a:rPr lang="en-GB" sz="4400" b="1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Voltage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84213" y="1768227"/>
            <a:ext cx="7812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Look at the next few slides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642938" y="2996952"/>
            <a:ext cx="78120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Think about the missing current and voltage readings.</a:t>
            </a:r>
          </a:p>
          <a:p>
            <a:pPr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	- Do not go ahead as the answers will 	pop up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642938" y="5497264"/>
            <a:ext cx="78120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  <a:cs typeface="Times New Roman" pitchFamily="18" charset="0"/>
              </a:rPr>
              <a:t>Remember the rules for current and voltage in series and parallel circuits.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34" grpId="0"/>
      <p:bldP spid="256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Measuring Current &amp; Voltage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Line 5"/>
          <p:cNvSpPr>
            <a:spLocks noChangeShapeType="1"/>
          </p:cNvSpPr>
          <p:nvPr/>
        </p:nvSpPr>
        <p:spPr bwMode="auto">
          <a:xfrm>
            <a:off x="2773363" y="3932238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76" name="Line 6"/>
          <p:cNvSpPr>
            <a:spLocks noChangeShapeType="1"/>
          </p:cNvSpPr>
          <p:nvPr/>
        </p:nvSpPr>
        <p:spPr bwMode="auto">
          <a:xfrm flipH="1">
            <a:off x="5724525" y="4652963"/>
            <a:ext cx="15827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77" name="Line 7"/>
          <p:cNvSpPr>
            <a:spLocks noChangeShapeType="1"/>
          </p:cNvSpPr>
          <p:nvPr/>
        </p:nvSpPr>
        <p:spPr bwMode="auto">
          <a:xfrm flipV="1">
            <a:off x="3708400" y="4652963"/>
            <a:ext cx="158432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78" name="Line 8"/>
          <p:cNvSpPr>
            <a:spLocks noChangeShapeType="1"/>
          </p:cNvSpPr>
          <p:nvPr/>
        </p:nvSpPr>
        <p:spPr bwMode="auto">
          <a:xfrm flipH="1" flipV="1">
            <a:off x="1908175" y="4652963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79" name="Line 9"/>
          <p:cNvSpPr>
            <a:spLocks noChangeShapeType="1"/>
          </p:cNvSpPr>
          <p:nvPr/>
        </p:nvSpPr>
        <p:spPr bwMode="auto">
          <a:xfrm>
            <a:off x="5005388" y="4652963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80" name="AutoShape 10"/>
          <p:cNvSpPr>
            <a:spLocks noChangeArrowheads="1"/>
          </p:cNvSpPr>
          <p:nvPr/>
        </p:nvSpPr>
        <p:spPr bwMode="auto">
          <a:xfrm>
            <a:off x="3276600" y="4437063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4281" name="AutoShape 11"/>
          <p:cNvSpPr>
            <a:spLocks noChangeArrowheads="1"/>
          </p:cNvSpPr>
          <p:nvPr/>
        </p:nvSpPr>
        <p:spPr bwMode="auto">
          <a:xfrm>
            <a:off x="5292725" y="4437063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4282" name="Line 12"/>
          <p:cNvSpPr>
            <a:spLocks noChangeShapeType="1"/>
          </p:cNvSpPr>
          <p:nvPr/>
        </p:nvSpPr>
        <p:spPr bwMode="auto">
          <a:xfrm>
            <a:off x="1908175" y="2060575"/>
            <a:ext cx="26638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83" name="Line 13"/>
          <p:cNvSpPr>
            <a:spLocks noChangeShapeType="1"/>
          </p:cNvSpPr>
          <p:nvPr/>
        </p:nvSpPr>
        <p:spPr bwMode="auto">
          <a:xfrm>
            <a:off x="4716463" y="2060575"/>
            <a:ext cx="259238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84" name="Line 14"/>
          <p:cNvSpPr>
            <a:spLocks noChangeShapeType="1"/>
          </p:cNvSpPr>
          <p:nvPr/>
        </p:nvSpPr>
        <p:spPr bwMode="auto">
          <a:xfrm flipH="1">
            <a:off x="1908175" y="2060575"/>
            <a:ext cx="0" cy="25923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85" name="Line 15"/>
          <p:cNvSpPr>
            <a:spLocks noChangeShapeType="1"/>
          </p:cNvSpPr>
          <p:nvPr/>
        </p:nvSpPr>
        <p:spPr bwMode="auto">
          <a:xfrm>
            <a:off x="7308850" y="2060575"/>
            <a:ext cx="0" cy="25923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86" name="Oval 16"/>
          <p:cNvSpPr>
            <a:spLocks noChangeArrowheads="1"/>
          </p:cNvSpPr>
          <p:nvPr/>
        </p:nvSpPr>
        <p:spPr bwMode="auto">
          <a:xfrm>
            <a:off x="3205163" y="3643313"/>
            <a:ext cx="503237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54287" name="Line 17"/>
          <p:cNvSpPr>
            <a:spLocks noChangeShapeType="1"/>
          </p:cNvSpPr>
          <p:nvPr/>
        </p:nvSpPr>
        <p:spPr bwMode="auto">
          <a:xfrm>
            <a:off x="4572000" y="1844675"/>
            <a:ext cx="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88" name="Line 18"/>
          <p:cNvSpPr>
            <a:spLocks noChangeShapeType="1"/>
          </p:cNvSpPr>
          <p:nvPr/>
        </p:nvSpPr>
        <p:spPr bwMode="auto">
          <a:xfrm>
            <a:off x="4716463" y="1916113"/>
            <a:ext cx="0" cy="2873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89" name="Line 19"/>
          <p:cNvSpPr>
            <a:spLocks noChangeShapeType="1"/>
          </p:cNvSpPr>
          <p:nvPr/>
        </p:nvSpPr>
        <p:spPr bwMode="auto">
          <a:xfrm>
            <a:off x="2773363" y="3932238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90" name="Line 20"/>
          <p:cNvSpPr>
            <a:spLocks noChangeShapeType="1"/>
          </p:cNvSpPr>
          <p:nvPr/>
        </p:nvSpPr>
        <p:spPr bwMode="auto">
          <a:xfrm>
            <a:off x="4141788" y="3932238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91" name="Line 21"/>
          <p:cNvSpPr>
            <a:spLocks noChangeShapeType="1"/>
          </p:cNvSpPr>
          <p:nvPr/>
        </p:nvSpPr>
        <p:spPr bwMode="auto">
          <a:xfrm>
            <a:off x="4789488" y="3933825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92" name="Oval 22"/>
          <p:cNvSpPr>
            <a:spLocks noChangeArrowheads="1"/>
          </p:cNvSpPr>
          <p:nvPr/>
        </p:nvSpPr>
        <p:spPr bwMode="auto">
          <a:xfrm>
            <a:off x="5221288" y="3644900"/>
            <a:ext cx="503237" cy="503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54293" name="Line 23"/>
          <p:cNvSpPr>
            <a:spLocks noChangeShapeType="1"/>
          </p:cNvSpPr>
          <p:nvPr/>
        </p:nvSpPr>
        <p:spPr bwMode="auto">
          <a:xfrm>
            <a:off x="4789488" y="3932238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94" name="Line 24"/>
          <p:cNvSpPr>
            <a:spLocks noChangeShapeType="1"/>
          </p:cNvSpPr>
          <p:nvPr/>
        </p:nvSpPr>
        <p:spPr bwMode="auto">
          <a:xfrm>
            <a:off x="6157913" y="3932238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95" name="Line 25"/>
          <p:cNvSpPr>
            <a:spLocks noChangeShapeType="1"/>
          </p:cNvSpPr>
          <p:nvPr/>
        </p:nvSpPr>
        <p:spPr bwMode="auto">
          <a:xfrm>
            <a:off x="4067175" y="2636838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96" name="Oval 26"/>
          <p:cNvSpPr>
            <a:spLocks noChangeArrowheads="1"/>
          </p:cNvSpPr>
          <p:nvPr/>
        </p:nvSpPr>
        <p:spPr bwMode="auto">
          <a:xfrm>
            <a:off x="4498975" y="2347913"/>
            <a:ext cx="503238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6V</a:t>
            </a:r>
          </a:p>
        </p:txBody>
      </p:sp>
      <p:sp>
        <p:nvSpPr>
          <p:cNvPr id="54297" name="Line 27"/>
          <p:cNvSpPr>
            <a:spLocks noChangeShapeType="1"/>
          </p:cNvSpPr>
          <p:nvPr/>
        </p:nvSpPr>
        <p:spPr bwMode="auto">
          <a:xfrm>
            <a:off x="4067175" y="2060575"/>
            <a:ext cx="0" cy="5762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98" name="Line 28"/>
          <p:cNvSpPr>
            <a:spLocks noChangeShapeType="1"/>
          </p:cNvSpPr>
          <p:nvPr/>
        </p:nvSpPr>
        <p:spPr bwMode="auto">
          <a:xfrm>
            <a:off x="5435600" y="2060575"/>
            <a:ext cx="0" cy="5762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299" name="Oval 29"/>
          <p:cNvSpPr>
            <a:spLocks noChangeArrowheads="1"/>
          </p:cNvSpPr>
          <p:nvPr/>
        </p:nvSpPr>
        <p:spPr bwMode="auto">
          <a:xfrm>
            <a:off x="1620838" y="2636838"/>
            <a:ext cx="503237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4A</a:t>
            </a:r>
          </a:p>
        </p:txBody>
      </p:sp>
      <p:sp>
        <p:nvSpPr>
          <p:cNvPr id="54300" name="Oval 30"/>
          <p:cNvSpPr>
            <a:spLocks noChangeArrowheads="1"/>
          </p:cNvSpPr>
          <p:nvPr/>
        </p:nvSpPr>
        <p:spPr bwMode="auto">
          <a:xfrm>
            <a:off x="4213225" y="4365625"/>
            <a:ext cx="503238" cy="503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54301" name="Oval 31"/>
          <p:cNvSpPr>
            <a:spLocks noChangeArrowheads="1"/>
          </p:cNvSpPr>
          <p:nvPr/>
        </p:nvSpPr>
        <p:spPr bwMode="auto">
          <a:xfrm>
            <a:off x="7021513" y="2636838"/>
            <a:ext cx="503237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1116013" y="1700213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9552" y="558924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Determine the missing current and voltage readings.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Measuring Current &amp; Voltage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Line 5"/>
          <p:cNvSpPr>
            <a:spLocks noChangeShapeType="1"/>
          </p:cNvSpPr>
          <p:nvPr/>
        </p:nvSpPr>
        <p:spPr bwMode="auto">
          <a:xfrm>
            <a:off x="3563938" y="3500438"/>
            <a:ext cx="1655762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00" name="Line 6"/>
          <p:cNvSpPr>
            <a:spLocks noChangeShapeType="1"/>
          </p:cNvSpPr>
          <p:nvPr/>
        </p:nvSpPr>
        <p:spPr bwMode="auto">
          <a:xfrm flipH="1">
            <a:off x="6300788" y="2133600"/>
            <a:ext cx="0" cy="38163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01" name="Line 7"/>
          <p:cNvSpPr>
            <a:spLocks noChangeShapeType="1"/>
          </p:cNvSpPr>
          <p:nvPr/>
        </p:nvSpPr>
        <p:spPr bwMode="auto">
          <a:xfrm>
            <a:off x="4500563" y="2133600"/>
            <a:ext cx="18002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02" name="Line 8"/>
          <p:cNvSpPr>
            <a:spLocks noChangeShapeType="1"/>
          </p:cNvSpPr>
          <p:nvPr/>
        </p:nvSpPr>
        <p:spPr bwMode="auto">
          <a:xfrm>
            <a:off x="2555875" y="2133600"/>
            <a:ext cx="17287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03" name="Line 9"/>
          <p:cNvSpPr>
            <a:spLocks noChangeShapeType="1"/>
          </p:cNvSpPr>
          <p:nvPr/>
        </p:nvSpPr>
        <p:spPr bwMode="auto">
          <a:xfrm>
            <a:off x="2555875" y="2133600"/>
            <a:ext cx="1588" cy="38163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04" name="Line 10"/>
          <p:cNvSpPr>
            <a:spLocks noChangeShapeType="1"/>
          </p:cNvSpPr>
          <p:nvPr/>
        </p:nvSpPr>
        <p:spPr bwMode="auto">
          <a:xfrm>
            <a:off x="4500563" y="1990725"/>
            <a:ext cx="0" cy="2873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05" name="AutoShape 11"/>
          <p:cNvSpPr>
            <a:spLocks noChangeArrowheads="1"/>
          </p:cNvSpPr>
          <p:nvPr/>
        </p:nvSpPr>
        <p:spPr bwMode="auto">
          <a:xfrm>
            <a:off x="4284663" y="5732463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5306" name="Oval 12"/>
          <p:cNvSpPr>
            <a:spLocks noChangeArrowheads="1"/>
          </p:cNvSpPr>
          <p:nvPr/>
        </p:nvSpPr>
        <p:spPr bwMode="auto">
          <a:xfrm>
            <a:off x="4140200" y="3213100"/>
            <a:ext cx="503238" cy="503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55307" name="Line 13"/>
          <p:cNvSpPr>
            <a:spLocks noChangeShapeType="1"/>
          </p:cNvSpPr>
          <p:nvPr/>
        </p:nvSpPr>
        <p:spPr bwMode="auto">
          <a:xfrm>
            <a:off x="4284663" y="1917700"/>
            <a:ext cx="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08" name="Line 14"/>
          <p:cNvSpPr>
            <a:spLocks noChangeShapeType="1"/>
          </p:cNvSpPr>
          <p:nvPr/>
        </p:nvSpPr>
        <p:spPr bwMode="auto">
          <a:xfrm flipH="1">
            <a:off x="2557463" y="5949950"/>
            <a:ext cx="1727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09" name="Line 15"/>
          <p:cNvSpPr>
            <a:spLocks noChangeShapeType="1"/>
          </p:cNvSpPr>
          <p:nvPr/>
        </p:nvSpPr>
        <p:spPr bwMode="auto">
          <a:xfrm flipH="1">
            <a:off x="4716463" y="5949950"/>
            <a:ext cx="15843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10" name="AutoShape 16"/>
          <p:cNvSpPr>
            <a:spLocks noChangeArrowheads="1"/>
          </p:cNvSpPr>
          <p:nvPr/>
        </p:nvSpPr>
        <p:spPr bwMode="auto">
          <a:xfrm>
            <a:off x="4284663" y="4003675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5311" name="Line 17"/>
          <p:cNvSpPr>
            <a:spLocks noChangeShapeType="1"/>
          </p:cNvSpPr>
          <p:nvPr/>
        </p:nvSpPr>
        <p:spPr bwMode="auto">
          <a:xfrm flipH="1">
            <a:off x="2557463" y="4221163"/>
            <a:ext cx="1727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12" name="Line 18"/>
          <p:cNvSpPr>
            <a:spLocks noChangeShapeType="1"/>
          </p:cNvSpPr>
          <p:nvPr/>
        </p:nvSpPr>
        <p:spPr bwMode="auto">
          <a:xfrm flipH="1">
            <a:off x="4716463" y="4221163"/>
            <a:ext cx="15843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13" name="Line 19"/>
          <p:cNvSpPr>
            <a:spLocks noChangeShapeType="1"/>
          </p:cNvSpPr>
          <p:nvPr/>
        </p:nvSpPr>
        <p:spPr bwMode="auto">
          <a:xfrm>
            <a:off x="3563938" y="3500438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14" name="Line 20"/>
          <p:cNvSpPr>
            <a:spLocks noChangeShapeType="1"/>
          </p:cNvSpPr>
          <p:nvPr/>
        </p:nvSpPr>
        <p:spPr bwMode="auto">
          <a:xfrm>
            <a:off x="5219700" y="3500438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15" name="Line 21"/>
          <p:cNvSpPr>
            <a:spLocks noChangeShapeType="1"/>
          </p:cNvSpPr>
          <p:nvPr/>
        </p:nvSpPr>
        <p:spPr bwMode="auto">
          <a:xfrm>
            <a:off x="3563938" y="5229225"/>
            <a:ext cx="1655762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16" name="Oval 22"/>
          <p:cNvSpPr>
            <a:spLocks noChangeArrowheads="1"/>
          </p:cNvSpPr>
          <p:nvPr/>
        </p:nvSpPr>
        <p:spPr bwMode="auto">
          <a:xfrm>
            <a:off x="4140200" y="4941888"/>
            <a:ext cx="503238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55317" name="Line 23"/>
          <p:cNvSpPr>
            <a:spLocks noChangeShapeType="1"/>
          </p:cNvSpPr>
          <p:nvPr/>
        </p:nvSpPr>
        <p:spPr bwMode="auto">
          <a:xfrm>
            <a:off x="3563938" y="5229225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18" name="Line 24"/>
          <p:cNvSpPr>
            <a:spLocks noChangeShapeType="1"/>
          </p:cNvSpPr>
          <p:nvPr/>
        </p:nvSpPr>
        <p:spPr bwMode="auto">
          <a:xfrm>
            <a:off x="5219700" y="5229225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19" name="Line 25"/>
          <p:cNvSpPr>
            <a:spLocks noChangeShapeType="1"/>
          </p:cNvSpPr>
          <p:nvPr/>
        </p:nvSpPr>
        <p:spPr bwMode="auto">
          <a:xfrm>
            <a:off x="3563938" y="2781300"/>
            <a:ext cx="1655762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20" name="Oval 26"/>
          <p:cNvSpPr>
            <a:spLocks noChangeArrowheads="1"/>
          </p:cNvSpPr>
          <p:nvPr/>
        </p:nvSpPr>
        <p:spPr bwMode="auto">
          <a:xfrm>
            <a:off x="4140200" y="2493963"/>
            <a:ext cx="503238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6V</a:t>
            </a:r>
          </a:p>
        </p:txBody>
      </p:sp>
      <p:sp>
        <p:nvSpPr>
          <p:cNvPr id="55321" name="Line 27"/>
          <p:cNvSpPr>
            <a:spLocks noChangeShapeType="1"/>
          </p:cNvSpPr>
          <p:nvPr/>
        </p:nvSpPr>
        <p:spPr bwMode="auto">
          <a:xfrm>
            <a:off x="3563938" y="2133600"/>
            <a:ext cx="0" cy="6477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22" name="Line 28"/>
          <p:cNvSpPr>
            <a:spLocks noChangeShapeType="1"/>
          </p:cNvSpPr>
          <p:nvPr/>
        </p:nvSpPr>
        <p:spPr bwMode="auto">
          <a:xfrm>
            <a:off x="5219700" y="2133600"/>
            <a:ext cx="0" cy="6477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323" name="Oval 29"/>
          <p:cNvSpPr>
            <a:spLocks noChangeArrowheads="1"/>
          </p:cNvSpPr>
          <p:nvPr/>
        </p:nvSpPr>
        <p:spPr bwMode="auto">
          <a:xfrm>
            <a:off x="2268538" y="2708275"/>
            <a:ext cx="503237" cy="503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4A</a:t>
            </a:r>
          </a:p>
        </p:txBody>
      </p:sp>
      <p:sp>
        <p:nvSpPr>
          <p:cNvPr id="55324" name="Oval 30"/>
          <p:cNvSpPr>
            <a:spLocks noChangeArrowheads="1"/>
          </p:cNvSpPr>
          <p:nvPr/>
        </p:nvSpPr>
        <p:spPr bwMode="auto">
          <a:xfrm>
            <a:off x="6011863" y="2781300"/>
            <a:ext cx="503237" cy="503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55325" name="Oval 31"/>
          <p:cNvSpPr>
            <a:spLocks noChangeArrowheads="1"/>
          </p:cNvSpPr>
          <p:nvPr/>
        </p:nvSpPr>
        <p:spPr bwMode="auto">
          <a:xfrm>
            <a:off x="5435600" y="3933825"/>
            <a:ext cx="503238" cy="503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55326" name="Oval 32"/>
          <p:cNvSpPr>
            <a:spLocks noChangeArrowheads="1"/>
          </p:cNvSpPr>
          <p:nvPr/>
        </p:nvSpPr>
        <p:spPr bwMode="auto">
          <a:xfrm>
            <a:off x="5580063" y="5661025"/>
            <a:ext cx="503237" cy="503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1692275" y="184467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7544" y="112474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Determine the missing current and voltage readings.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Answers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Line 5"/>
          <p:cNvSpPr>
            <a:spLocks noChangeShapeType="1"/>
          </p:cNvSpPr>
          <p:nvPr/>
        </p:nvSpPr>
        <p:spPr bwMode="auto">
          <a:xfrm>
            <a:off x="1406525" y="3697288"/>
            <a:ext cx="8588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24" name="Line 6"/>
          <p:cNvSpPr>
            <a:spLocks noChangeShapeType="1"/>
          </p:cNvSpPr>
          <p:nvPr/>
        </p:nvSpPr>
        <p:spPr bwMode="auto">
          <a:xfrm flipH="1">
            <a:off x="3260725" y="4216400"/>
            <a:ext cx="993775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25" name="Line 7"/>
          <p:cNvSpPr>
            <a:spLocks noChangeShapeType="1"/>
          </p:cNvSpPr>
          <p:nvPr/>
        </p:nvSpPr>
        <p:spPr bwMode="auto">
          <a:xfrm flipV="1">
            <a:off x="1992313" y="4216400"/>
            <a:ext cx="996950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26" name="Line 8"/>
          <p:cNvSpPr>
            <a:spLocks noChangeShapeType="1"/>
          </p:cNvSpPr>
          <p:nvPr/>
        </p:nvSpPr>
        <p:spPr bwMode="auto">
          <a:xfrm flipH="1" flipV="1">
            <a:off x="862013" y="4216400"/>
            <a:ext cx="792162" cy="47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27" name="Line 9"/>
          <p:cNvSpPr>
            <a:spLocks noChangeShapeType="1"/>
          </p:cNvSpPr>
          <p:nvPr/>
        </p:nvSpPr>
        <p:spPr bwMode="auto">
          <a:xfrm>
            <a:off x="2808288" y="4216400"/>
            <a:ext cx="180975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28" name="Line 10"/>
          <p:cNvSpPr>
            <a:spLocks noChangeShapeType="1"/>
          </p:cNvSpPr>
          <p:nvPr/>
        </p:nvSpPr>
        <p:spPr bwMode="auto">
          <a:xfrm>
            <a:off x="862013" y="2349500"/>
            <a:ext cx="1674812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29" name="Line 11"/>
          <p:cNvSpPr>
            <a:spLocks noChangeShapeType="1"/>
          </p:cNvSpPr>
          <p:nvPr/>
        </p:nvSpPr>
        <p:spPr bwMode="auto">
          <a:xfrm>
            <a:off x="2627313" y="2349500"/>
            <a:ext cx="162877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30" name="Line 12"/>
          <p:cNvSpPr>
            <a:spLocks noChangeShapeType="1"/>
          </p:cNvSpPr>
          <p:nvPr/>
        </p:nvSpPr>
        <p:spPr bwMode="auto">
          <a:xfrm flipH="1">
            <a:off x="862013" y="2349500"/>
            <a:ext cx="1587" cy="186531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31" name="Line 13"/>
          <p:cNvSpPr>
            <a:spLocks noChangeShapeType="1"/>
          </p:cNvSpPr>
          <p:nvPr/>
        </p:nvSpPr>
        <p:spPr bwMode="auto">
          <a:xfrm>
            <a:off x="4256088" y="2349500"/>
            <a:ext cx="0" cy="186531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32" name="Oval 14"/>
          <p:cNvSpPr>
            <a:spLocks noChangeArrowheads="1"/>
          </p:cNvSpPr>
          <p:nvPr/>
        </p:nvSpPr>
        <p:spPr bwMode="auto">
          <a:xfrm>
            <a:off x="1674813" y="3487738"/>
            <a:ext cx="342900" cy="36512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lIns="66057" tIns="33028" rIns="66057" bIns="33028" anchor="ctr"/>
          <a:lstStyle/>
          <a:p>
            <a:pPr algn="ctr"/>
            <a:r>
              <a:rPr lang="en-GB" sz="1400" b="1">
                <a:solidFill>
                  <a:srgbClr val="FF0066"/>
                </a:solidFill>
              </a:rPr>
              <a:t>3V</a:t>
            </a:r>
            <a:endParaRPr lang="en-GB"/>
          </a:p>
        </p:txBody>
      </p:sp>
      <p:sp>
        <p:nvSpPr>
          <p:cNvPr id="56333" name="Line 15"/>
          <p:cNvSpPr>
            <a:spLocks noChangeShapeType="1"/>
          </p:cNvSpPr>
          <p:nvPr/>
        </p:nvSpPr>
        <p:spPr bwMode="auto">
          <a:xfrm>
            <a:off x="2536825" y="2193925"/>
            <a:ext cx="0" cy="311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34" name="Line 16"/>
          <p:cNvSpPr>
            <a:spLocks noChangeShapeType="1"/>
          </p:cNvSpPr>
          <p:nvPr/>
        </p:nvSpPr>
        <p:spPr bwMode="auto">
          <a:xfrm>
            <a:off x="2627313" y="2246313"/>
            <a:ext cx="0" cy="206375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35" name="Line 17"/>
          <p:cNvSpPr>
            <a:spLocks noChangeShapeType="1"/>
          </p:cNvSpPr>
          <p:nvPr/>
        </p:nvSpPr>
        <p:spPr bwMode="auto">
          <a:xfrm>
            <a:off x="1406525" y="3697288"/>
            <a:ext cx="0" cy="517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36" name="Line 18"/>
          <p:cNvSpPr>
            <a:spLocks noChangeShapeType="1"/>
          </p:cNvSpPr>
          <p:nvPr/>
        </p:nvSpPr>
        <p:spPr bwMode="auto">
          <a:xfrm>
            <a:off x="2265363" y="3697288"/>
            <a:ext cx="1587" cy="517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37" name="Line 19"/>
          <p:cNvSpPr>
            <a:spLocks noChangeShapeType="1"/>
          </p:cNvSpPr>
          <p:nvPr/>
        </p:nvSpPr>
        <p:spPr bwMode="auto">
          <a:xfrm>
            <a:off x="2673350" y="3697288"/>
            <a:ext cx="858838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38" name="Oval 20"/>
          <p:cNvSpPr>
            <a:spLocks noChangeArrowheads="1"/>
          </p:cNvSpPr>
          <p:nvPr/>
        </p:nvSpPr>
        <p:spPr bwMode="auto">
          <a:xfrm>
            <a:off x="2940050" y="3489325"/>
            <a:ext cx="344488" cy="3635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lIns="66057" tIns="33028" rIns="66057" bIns="33028" anchor="ctr"/>
          <a:lstStyle/>
          <a:p>
            <a:pPr algn="ctr"/>
            <a:r>
              <a:rPr lang="en-GB" sz="1400" b="1">
                <a:solidFill>
                  <a:srgbClr val="FF0066"/>
                </a:solidFill>
              </a:rPr>
              <a:t>3V</a:t>
            </a:r>
            <a:endParaRPr lang="en-GB"/>
          </a:p>
        </p:txBody>
      </p:sp>
      <p:sp>
        <p:nvSpPr>
          <p:cNvPr id="56339" name="Line 21"/>
          <p:cNvSpPr>
            <a:spLocks noChangeShapeType="1"/>
          </p:cNvSpPr>
          <p:nvPr/>
        </p:nvSpPr>
        <p:spPr bwMode="auto">
          <a:xfrm>
            <a:off x="2673350" y="3697288"/>
            <a:ext cx="0" cy="517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40" name="Line 22"/>
          <p:cNvSpPr>
            <a:spLocks noChangeShapeType="1"/>
          </p:cNvSpPr>
          <p:nvPr/>
        </p:nvSpPr>
        <p:spPr bwMode="auto">
          <a:xfrm>
            <a:off x="3532188" y="3697288"/>
            <a:ext cx="1587" cy="517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41" name="Line 23"/>
          <p:cNvSpPr>
            <a:spLocks noChangeShapeType="1"/>
          </p:cNvSpPr>
          <p:nvPr/>
        </p:nvSpPr>
        <p:spPr bwMode="auto">
          <a:xfrm>
            <a:off x="2217738" y="2763838"/>
            <a:ext cx="86042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42" name="Oval 24"/>
          <p:cNvSpPr>
            <a:spLocks noChangeArrowheads="1"/>
          </p:cNvSpPr>
          <p:nvPr/>
        </p:nvSpPr>
        <p:spPr bwMode="auto">
          <a:xfrm>
            <a:off x="2463800" y="2557463"/>
            <a:ext cx="488950" cy="3619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lIns="66057" tIns="33028" rIns="66057" bIns="33028" anchor="ctr"/>
          <a:lstStyle/>
          <a:p>
            <a:pPr algn="ctr"/>
            <a:r>
              <a:rPr lang="en-GB" sz="1400" b="1">
                <a:solidFill>
                  <a:srgbClr val="FF0066"/>
                </a:solidFill>
              </a:rPr>
              <a:t>6V</a:t>
            </a:r>
            <a:endParaRPr lang="en-GB"/>
          </a:p>
        </p:txBody>
      </p:sp>
      <p:sp>
        <p:nvSpPr>
          <p:cNvPr id="56343" name="Line 25"/>
          <p:cNvSpPr>
            <a:spLocks noChangeShapeType="1"/>
          </p:cNvSpPr>
          <p:nvPr/>
        </p:nvSpPr>
        <p:spPr bwMode="auto">
          <a:xfrm>
            <a:off x="2217738" y="2349500"/>
            <a:ext cx="1587" cy="4143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44" name="Line 26"/>
          <p:cNvSpPr>
            <a:spLocks noChangeShapeType="1"/>
          </p:cNvSpPr>
          <p:nvPr/>
        </p:nvSpPr>
        <p:spPr bwMode="auto">
          <a:xfrm>
            <a:off x="3078163" y="2349500"/>
            <a:ext cx="0" cy="4143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45" name="Oval 27"/>
          <p:cNvSpPr>
            <a:spLocks noChangeArrowheads="1"/>
          </p:cNvSpPr>
          <p:nvPr/>
        </p:nvSpPr>
        <p:spPr bwMode="auto">
          <a:xfrm>
            <a:off x="749300" y="3089275"/>
            <a:ext cx="503238" cy="3619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lIns="66057" tIns="33028" rIns="66057" bIns="33028" anchor="ctr"/>
          <a:lstStyle/>
          <a:p>
            <a:pPr algn="ctr"/>
            <a:r>
              <a:rPr lang="en-GB" sz="1400" b="1">
                <a:solidFill>
                  <a:srgbClr val="FF0066"/>
                </a:solidFill>
              </a:rPr>
              <a:t>4A</a:t>
            </a:r>
            <a:endParaRPr lang="en-GB"/>
          </a:p>
        </p:txBody>
      </p:sp>
      <p:sp>
        <p:nvSpPr>
          <p:cNvPr id="56346" name="Oval 28"/>
          <p:cNvSpPr>
            <a:spLocks noChangeArrowheads="1"/>
          </p:cNvSpPr>
          <p:nvPr/>
        </p:nvSpPr>
        <p:spPr bwMode="auto">
          <a:xfrm>
            <a:off x="4164013" y="3089275"/>
            <a:ext cx="358775" cy="3619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lIns="66057" tIns="33028" rIns="66057" bIns="33028" anchor="ctr"/>
          <a:lstStyle/>
          <a:p>
            <a:pPr algn="ctr"/>
            <a:r>
              <a:rPr lang="en-GB" sz="1400" b="1">
                <a:solidFill>
                  <a:srgbClr val="FF0066"/>
                </a:solidFill>
              </a:rPr>
              <a:t>4A</a:t>
            </a:r>
            <a:endParaRPr lang="en-GB"/>
          </a:p>
        </p:txBody>
      </p:sp>
      <p:sp>
        <p:nvSpPr>
          <p:cNvPr id="56347" name="Line 32"/>
          <p:cNvSpPr>
            <a:spLocks noChangeShapeType="1"/>
          </p:cNvSpPr>
          <p:nvPr/>
        </p:nvSpPr>
        <p:spPr bwMode="auto">
          <a:xfrm>
            <a:off x="6127750" y="3124200"/>
            <a:ext cx="114141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48" name="Line 33"/>
          <p:cNvSpPr>
            <a:spLocks noChangeShapeType="1"/>
          </p:cNvSpPr>
          <p:nvPr/>
        </p:nvSpPr>
        <p:spPr bwMode="auto">
          <a:xfrm flipH="1">
            <a:off x="8013700" y="2136775"/>
            <a:ext cx="0" cy="27559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49" name="Line 34"/>
          <p:cNvSpPr>
            <a:spLocks noChangeShapeType="1"/>
          </p:cNvSpPr>
          <p:nvPr/>
        </p:nvSpPr>
        <p:spPr bwMode="auto">
          <a:xfrm>
            <a:off x="6773863" y="2136775"/>
            <a:ext cx="12398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50" name="Line 35"/>
          <p:cNvSpPr>
            <a:spLocks noChangeShapeType="1"/>
          </p:cNvSpPr>
          <p:nvPr/>
        </p:nvSpPr>
        <p:spPr bwMode="auto">
          <a:xfrm>
            <a:off x="5434013" y="2136775"/>
            <a:ext cx="11906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51" name="Line 36"/>
          <p:cNvSpPr>
            <a:spLocks noChangeShapeType="1"/>
          </p:cNvSpPr>
          <p:nvPr/>
        </p:nvSpPr>
        <p:spPr bwMode="auto">
          <a:xfrm>
            <a:off x="5434013" y="2136775"/>
            <a:ext cx="1587" cy="27559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52" name="Line 37"/>
          <p:cNvSpPr>
            <a:spLocks noChangeShapeType="1"/>
          </p:cNvSpPr>
          <p:nvPr/>
        </p:nvSpPr>
        <p:spPr bwMode="auto">
          <a:xfrm>
            <a:off x="6773863" y="2033588"/>
            <a:ext cx="0" cy="207962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53" name="AutoShape 38"/>
          <p:cNvSpPr>
            <a:spLocks noChangeArrowheads="1"/>
          </p:cNvSpPr>
          <p:nvPr/>
        </p:nvSpPr>
        <p:spPr bwMode="auto">
          <a:xfrm>
            <a:off x="6624638" y="4737100"/>
            <a:ext cx="298450" cy="311150"/>
          </a:xfrm>
          <a:prstGeom prst="flowChartSummingJunction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6354" name="Oval 39"/>
          <p:cNvSpPr>
            <a:spLocks noChangeArrowheads="1"/>
          </p:cNvSpPr>
          <p:nvPr/>
        </p:nvSpPr>
        <p:spPr bwMode="auto">
          <a:xfrm>
            <a:off x="6524625" y="2916238"/>
            <a:ext cx="344488" cy="36353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lIns="66029" tIns="33014" rIns="66029" bIns="33014" anchor="ctr"/>
          <a:lstStyle/>
          <a:p>
            <a:pPr algn="ctr"/>
            <a:r>
              <a:rPr lang="en-GB" sz="1400" b="1">
                <a:solidFill>
                  <a:srgbClr val="FF0066"/>
                </a:solidFill>
              </a:rPr>
              <a:t>6V</a:t>
            </a:r>
            <a:endParaRPr lang="en-GB"/>
          </a:p>
        </p:txBody>
      </p:sp>
      <p:sp>
        <p:nvSpPr>
          <p:cNvPr id="56355" name="Line 40"/>
          <p:cNvSpPr>
            <a:spLocks noChangeShapeType="1"/>
          </p:cNvSpPr>
          <p:nvPr/>
        </p:nvSpPr>
        <p:spPr bwMode="auto">
          <a:xfrm>
            <a:off x="6624638" y="1981200"/>
            <a:ext cx="0" cy="311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56" name="Line 41"/>
          <p:cNvSpPr>
            <a:spLocks noChangeShapeType="1"/>
          </p:cNvSpPr>
          <p:nvPr/>
        </p:nvSpPr>
        <p:spPr bwMode="auto">
          <a:xfrm flipH="1">
            <a:off x="5435600" y="4892675"/>
            <a:ext cx="11890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57" name="Line 42"/>
          <p:cNvSpPr>
            <a:spLocks noChangeShapeType="1"/>
          </p:cNvSpPr>
          <p:nvPr/>
        </p:nvSpPr>
        <p:spPr bwMode="auto">
          <a:xfrm flipH="1">
            <a:off x="6923088" y="4892675"/>
            <a:ext cx="1090612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58" name="AutoShape 43"/>
          <p:cNvSpPr>
            <a:spLocks noChangeArrowheads="1"/>
          </p:cNvSpPr>
          <p:nvPr/>
        </p:nvSpPr>
        <p:spPr bwMode="auto">
          <a:xfrm>
            <a:off x="6624638" y="3487738"/>
            <a:ext cx="298450" cy="311150"/>
          </a:xfrm>
          <a:prstGeom prst="flowChartSummingJunction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6359" name="Line 44"/>
          <p:cNvSpPr>
            <a:spLocks noChangeShapeType="1"/>
          </p:cNvSpPr>
          <p:nvPr/>
        </p:nvSpPr>
        <p:spPr bwMode="auto">
          <a:xfrm flipH="1">
            <a:off x="5435600" y="3644900"/>
            <a:ext cx="11890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60" name="Line 45"/>
          <p:cNvSpPr>
            <a:spLocks noChangeShapeType="1"/>
          </p:cNvSpPr>
          <p:nvPr/>
        </p:nvSpPr>
        <p:spPr bwMode="auto">
          <a:xfrm flipH="1">
            <a:off x="6923088" y="3644900"/>
            <a:ext cx="1090612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61" name="Line 46"/>
          <p:cNvSpPr>
            <a:spLocks noChangeShapeType="1"/>
          </p:cNvSpPr>
          <p:nvPr/>
        </p:nvSpPr>
        <p:spPr bwMode="auto">
          <a:xfrm>
            <a:off x="6127750" y="3124200"/>
            <a:ext cx="0" cy="5207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62" name="Line 47"/>
          <p:cNvSpPr>
            <a:spLocks noChangeShapeType="1"/>
          </p:cNvSpPr>
          <p:nvPr/>
        </p:nvSpPr>
        <p:spPr bwMode="auto">
          <a:xfrm>
            <a:off x="7269163" y="3124200"/>
            <a:ext cx="0" cy="5207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63" name="Line 48"/>
          <p:cNvSpPr>
            <a:spLocks noChangeShapeType="1"/>
          </p:cNvSpPr>
          <p:nvPr/>
        </p:nvSpPr>
        <p:spPr bwMode="auto">
          <a:xfrm>
            <a:off x="6127750" y="4371975"/>
            <a:ext cx="114141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64" name="Oval 49"/>
          <p:cNvSpPr>
            <a:spLocks noChangeArrowheads="1"/>
          </p:cNvSpPr>
          <p:nvPr/>
        </p:nvSpPr>
        <p:spPr bwMode="auto">
          <a:xfrm>
            <a:off x="6524625" y="4165600"/>
            <a:ext cx="344488" cy="3635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lIns="66029" tIns="33014" rIns="66029" bIns="33014" anchor="ctr"/>
          <a:lstStyle/>
          <a:p>
            <a:pPr algn="ctr"/>
            <a:r>
              <a:rPr lang="en-GB" sz="1400" b="1">
                <a:solidFill>
                  <a:srgbClr val="FF0066"/>
                </a:solidFill>
              </a:rPr>
              <a:t>6V</a:t>
            </a:r>
            <a:endParaRPr lang="en-GB"/>
          </a:p>
        </p:txBody>
      </p:sp>
      <p:sp>
        <p:nvSpPr>
          <p:cNvPr id="56365" name="Line 50"/>
          <p:cNvSpPr>
            <a:spLocks noChangeShapeType="1"/>
          </p:cNvSpPr>
          <p:nvPr/>
        </p:nvSpPr>
        <p:spPr bwMode="auto">
          <a:xfrm>
            <a:off x="6127750" y="4371975"/>
            <a:ext cx="0" cy="5207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66" name="Line 51"/>
          <p:cNvSpPr>
            <a:spLocks noChangeShapeType="1"/>
          </p:cNvSpPr>
          <p:nvPr/>
        </p:nvSpPr>
        <p:spPr bwMode="auto">
          <a:xfrm>
            <a:off x="7269163" y="4371975"/>
            <a:ext cx="0" cy="5207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67" name="Line 52"/>
          <p:cNvSpPr>
            <a:spLocks noChangeShapeType="1"/>
          </p:cNvSpPr>
          <p:nvPr/>
        </p:nvSpPr>
        <p:spPr bwMode="auto">
          <a:xfrm>
            <a:off x="6127750" y="2605088"/>
            <a:ext cx="114141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68" name="Oval 53"/>
          <p:cNvSpPr>
            <a:spLocks noChangeArrowheads="1"/>
          </p:cNvSpPr>
          <p:nvPr/>
        </p:nvSpPr>
        <p:spPr bwMode="auto">
          <a:xfrm>
            <a:off x="6503988" y="2397125"/>
            <a:ext cx="488950" cy="3635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lIns="66029" tIns="33014" rIns="66029" bIns="33014" anchor="ctr"/>
          <a:lstStyle/>
          <a:p>
            <a:pPr algn="ctr"/>
            <a:r>
              <a:rPr lang="en-GB" sz="1400" b="1">
                <a:solidFill>
                  <a:srgbClr val="FF0066"/>
                </a:solidFill>
              </a:rPr>
              <a:t>6V</a:t>
            </a:r>
            <a:endParaRPr lang="en-GB"/>
          </a:p>
        </p:txBody>
      </p:sp>
      <p:sp>
        <p:nvSpPr>
          <p:cNvPr id="56369" name="Line 54"/>
          <p:cNvSpPr>
            <a:spLocks noChangeShapeType="1"/>
          </p:cNvSpPr>
          <p:nvPr/>
        </p:nvSpPr>
        <p:spPr bwMode="auto">
          <a:xfrm>
            <a:off x="6127750" y="2136775"/>
            <a:ext cx="0" cy="46831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70" name="Line 55"/>
          <p:cNvSpPr>
            <a:spLocks noChangeShapeType="1"/>
          </p:cNvSpPr>
          <p:nvPr/>
        </p:nvSpPr>
        <p:spPr bwMode="auto">
          <a:xfrm>
            <a:off x="7269163" y="2136775"/>
            <a:ext cx="0" cy="46831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71" name="Oval 56"/>
          <p:cNvSpPr>
            <a:spLocks noChangeArrowheads="1"/>
          </p:cNvSpPr>
          <p:nvPr/>
        </p:nvSpPr>
        <p:spPr bwMode="auto">
          <a:xfrm>
            <a:off x="5213350" y="2551113"/>
            <a:ext cx="503238" cy="36512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lIns="66029" tIns="33014" rIns="66029" bIns="33014" anchor="ctr"/>
          <a:lstStyle/>
          <a:p>
            <a:pPr algn="ctr"/>
            <a:r>
              <a:rPr lang="en-GB" sz="1400" b="1">
                <a:solidFill>
                  <a:srgbClr val="FF0066"/>
                </a:solidFill>
              </a:rPr>
              <a:t>4A</a:t>
            </a:r>
            <a:endParaRPr lang="en-GB"/>
          </a:p>
        </p:txBody>
      </p:sp>
      <p:sp>
        <p:nvSpPr>
          <p:cNvPr id="56372" name="Oval 57"/>
          <p:cNvSpPr>
            <a:spLocks noChangeArrowheads="1"/>
          </p:cNvSpPr>
          <p:nvPr/>
        </p:nvSpPr>
        <p:spPr bwMode="auto">
          <a:xfrm>
            <a:off x="7812088" y="2605088"/>
            <a:ext cx="358775" cy="36353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lIns="66029" tIns="33014" rIns="66029" bIns="33014" anchor="ctr"/>
          <a:lstStyle/>
          <a:p>
            <a:pPr algn="ctr"/>
            <a:r>
              <a:rPr lang="en-GB" sz="1400" b="1">
                <a:solidFill>
                  <a:srgbClr val="FF0066"/>
                </a:solidFill>
              </a:rPr>
              <a:t>4A</a:t>
            </a:r>
            <a:endParaRPr lang="en-GB"/>
          </a:p>
        </p:txBody>
      </p:sp>
      <p:sp>
        <p:nvSpPr>
          <p:cNvPr id="56373" name="Oval 58"/>
          <p:cNvSpPr>
            <a:spLocks noChangeArrowheads="1"/>
          </p:cNvSpPr>
          <p:nvPr/>
        </p:nvSpPr>
        <p:spPr bwMode="auto">
          <a:xfrm>
            <a:off x="7415213" y="3436938"/>
            <a:ext cx="358775" cy="36512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lIns="66029" tIns="33014" rIns="66029" bIns="33014" anchor="ctr"/>
          <a:lstStyle/>
          <a:p>
            <a:pPr algn="ctr"/>
            <a:r>
              <a:rPr lang="en-GB" sz="1400" b="1">
                <a:solidFill>
                  <a:srgbClr val="FF0066"/>
                </a:solidFill>
              </a:rPr>
              <a:t>2A</a:t>
            </a:r>
            <a:endParaRPr lang="en-GB"/>
          </a:p>
        </p:txBody>
      </p:sp>
      <p:sp>
        <p:nvSpPr>
          <p:cNvPr id="56374" name="Oval 59"/>
          <p:cNvSpPr>
            <a:spLocks noChangeArrowheads="1"/>
          </p:cNvSpPr>
          <p:nvPr/>
        </p:nvSpPr>
        <p:spPr bwMode="auto">
          <a:xfrm>
            <a:off x="7515225" y="4684713"/>
            <a:ext cx="358775" cy="36353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lIns="66029" tIns="33014" rIns="66029" bIns="33014" anchor="ctr"/>
          <a:lstStyle/>
          <a:p>
            <a:pPr algn="ctr"/>
            <a:r>
              <a:rPr lang="en-GB" sz="1400" b="1">
                <a:solidFill>
                  <a:srgbClr val="FF0066"/>
                </a:solidFill>
              </a:rPr>
              <a:t>2A</a:t>
            </a:r>
            <a:endParaRPr lang="en-GB"/>
          </a:p>
        </p:txBody>
      </p:sp>
      <p:sp>
        <p:nvSpPr>
          <p:cNvPr id="56375" name="AutoShape 60"/>
          <p:cNvSpPr>
            <a:spLocks noChangeArrowheads="1"/>
          </p:cNvSpPr>
          <p:nvPr/>
        </p:nvSpPr>
        <p:spPr bwMode="auto">
          <a:xfrm>
            <a:off x="2951163" y="4076700"/>
            <a:ext cx="298450" cy="311150"/>
          </a:xfrm>
          <a:prstGeom prst="flowChartSummingJunction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6376" name="AutoShape 61"/>
          <p:cNvSpPr>
            <a:spLocks noChangeArrowheads="1"/>
          </p:cNvSpPr>
          <p:nvPr/>
        </p:nvSpPr>
        <p:spPr bwMode="auto">
          <a:xfrm>
            <a:off x="1654175" y="4076700"/>
            <a:ext cx="298450" cy="311150"/>
          </a:xfrm>
          <a:prstGeom prst="flowChartSummingJunction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6377" name="Oval 62"/>
          <p:cNvSpPr>
            <a:spLocks noChangeArrowheads="1"/>
          </p:cNvSpPr>
          <p:nvPr/>
        </p:nvSpPr>
        <p:spPr bwMode="auto">
          <a:xfrm>
            <a:off x="2303463" y="4076700"/>
            <a:ext cx="358775" cy="3619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lIns="66057" tIns="33028" rIns="66057" bIns="33028" anchor="ctr"/>
          <a:lstStyle/>
          <a:p>
            <a:pPr algn="ctr"/>
            <a:r>
              <a:rPr lang="en-GB" sz="1400" b="1">
                <a:solidFill>
                  <a:srgbClr val="FF0066"/>
                </a:solidFill>
              </a:rPr>
              <a:t>4A</a:t>
            </a:r>
            <a:endParaRPr lang="en-GB"/>
          </a:p>
        </p:txBody>
      </p:sp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611188" y="162877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a)</a:t>
            </a: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4716463" y="162877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11560" y="764704"/>
            <a:ext cx="814387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More diagrams found on a circuit diagram</a:t>
            </a:r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71813" y="1785938"/>
            <a:ext cx="2571750" cy="1000125"/>
            <a:chOff x="3071802" y="1785926"/>
            <a:chExt cx="2571768" cy="100013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071802" y="1785926"/>
              <a:ext cx="2571768" cy="1000132"/>
              <a:chOff x="3071802" y="1785926"/>
              <a:chExt cx="2571768" cy="1000132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857619" y="1785926"/>
                <a:ext cx="1000132" cy="100013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cxnSp>
            <p:nvCxnSpPr>
              <p:cNvPr id="5" name="Straight Connector 4"/>
              <p:cNvCxnSpPr>
                <a:stCxn id="3" idx="2"/>
              </p:cNvCxnSpPr>
              <p:nvPr/>
            </p:nvCxnSpPr>
            <p:spPr>
              <a:xfrm rot="10800000">
                <a:off x="3071802" y="2285991"/>
                <a:ext cx="78581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0800000">
                <a:off x="4857751" y="2285991"/>
                <a:ext cx="78581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356" name="TextBox 8"/>
            <p:cNvSpPr txBox="1">
              <a:spLocks noChangeArrowheads="1"/>
            </p:cNvSpPr>
            <p:nvPr/>
          </p:nvSpPr>
          <p:spPr bwMode="auto">
            <a:xfrm>
              <a:off x="4071934" y="1928802"/>
              <a:ext cx="6429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/>
                <a:t>M</a:t>
              </a:r>
              <a:endParaRPr lang="en-CA" sz="3200" dirty="0"/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143250" y="3714750"/>
            <a:ext cx="2571750" cy="1000125"/>
            <a:chOff x="3071802" y="1785926"/>
            <a:chExt cx="2571768" cy="1000132"/>
          </a:xfrm>
        </p:grpSpPr>
        <p:sp>
          <p:nvSpPr>
            <p:cNvPr id="16" name="Oval 2"/>
            <p:cNvSpPr/>
            <p:nvPr/>
          </p:nvSpPr>
          <p:spPr>
            <a:xfrm>
              <a:off x="3857621" y="1785926"/>
              <a:ext cx="1000132" cy="10001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3071802" y="2285993"/>
              <a:ext cx="78581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57753" y="2285993"/>
              <a:ext cx="7858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Curved Connector 19"/>
          <p:cNvCxnSpPr/>
          <p:nvPr/>
        </p:nvCxnSpPr>
        <p:spPr>
          <a:xfrm>
            <a:off x="4143375" y="4000500"/>
            <a:ext cx="642938" cy="285750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1" name="TextBox 29"/>
          <p:cNvSpPr txBox="1">
            <a:spLocks noChangeArrowheads="1"/>
          </p:cNvSpPr>
          <p:nvPr/>
        </p:nvSpPr>
        <p:spPr bwMode="auto">
          <a:xfrm>
            <a:off x="6000750" y="1714500"/>
            <a:ext cx="26431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/>
              <a:t>Motor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Fuse</a:t>
            </a:r>
            <a:endParaRPr lang="en-C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Circuits Review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5214937"/>
          </a:xfrm>
        </p:spPr>
        <p:txBody>
          <a:bodyPr/>
          <a:lstStyle/>
          <a:p>
            <a:pPr eaLnBrk="1" hangingPunct="1"/>
            <a:r>
              <a:rPr lang="en-CA" b="1" u="sng" dirty="0" smtClean="0">
                <a:latin typeface="Times New Roman" pitchFamily="18" charset="0"/>
                <a:cs typeface="Times New Roman" pitchFamily="18" charset="0"/>
              </a:rPr>
              <a:t>A circuit is a continuous loop where electricity can flow</a:t>
            </a:r>
          </a:p>
          <a:p>
            <a:pPr eaLnBrk="1" hangingPunct="1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A circuit is made up of:</a:t>
            </a:r>
          </a:p>
          <a:p>
            <a:pPr lvl="1" eaLnBrk="1" hangingPunct="1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An energy sources (battery, etc.)</a:t>
            </a:r>
          </a:p>
          <a:p>
            <a:pPr lvl="1" eaLnBrk="1" hangingPunct="1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Connecting wires – usually copper</a:t>
            </a:r>
          </a:p>
          <a:p>
            <a:pPr lvl="1" eaLnBrk="1" hangingPunct="1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An electrical device called a load (e.g. a toaster or light)</a:t>
            </a:r>
          </a:p>
          <a:p>
            <a:pPr lvl="1" eaLnBrk="1" hangingPunct="1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A switch such as a light switch in your home</a:t>
            </a:r>
          </a:p>
          <a:p>
            <a:pPr lvl="1" eaLnBrk="1" hangingPunct="1">
              <a:buFont typeface="Arial" charset="0"/>
              <a:buNone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** All these things need to be in place for the circuit to function **</a:t>
            </a:r>
          </a:p>
          <a:p>
            <a:pPr lvl="1" eaLnBrk="1" hangingPunct="1">
              <a:buFont typeface="Arial" charset="0"/>
              <a:buNone/>
            </a:pPr>
            <a:endParaRPr lang="en-C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en-CA" dirty="0" smtClean="0"/>
              <a:t>Electric Circuits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6400800" cy="17526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Recall Symbols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427351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3731" y="2636912"/>
            <a:ext cx="452026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Open Switch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This diagram represents an open switch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000375"/>
            <a:ext cx="4500562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5500688" y="2428875"/>
            <a:ext cx="314325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Switches are anything that turn something on – e.g. light switch</a:t>
            </a:r>
          </a:p>
          <a:p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If the switch is open then </a:t>
            </a:r>
            <a:r>
              <a:rPr lang="en-CA" sz="2200" b="1" u="sng" dirty="0">
                <a:latin typeface="Times New Roman" pitchFamily="18" charset="0"/>
                <a:cs typeface="Times New Roman" pitchFamily="18" charset="0"/>
              </a:rPr>
              <a:t>electrons can’t flow past and light will be off </a:t>
            </a:r>
          </a:p>
          <a:p>
            <a:pPr>
              <a:buFontTx/>
              <a:buChar char="-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- If the switch is closed then electrons can flow past and light will be on (turning on a light switch)</a:t>
            </a:r>
          </a:p>
          <a:p>
            <a:endParaRPr lang="en-CA" sz="2000" dirty="0">
              <a:latin typeface="Times New Roman" pitchFamily="18" charset="0"/>
              <a:cs typeface="Times New Roman" pitchFamily="18" charset="0"/>
            </a:endParaRPr>
          </a:p>
          <a:p>
            <a:endParaRPr lang="en-CA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500314" y="2214553"/>
            <a:ext cx="3357571" cy="10715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Series and Parallel Circuits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2257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856"/>
                <a:gridCol w="2381266"/>
                <a:gridCol w="2301892"/>
                <a:gridCol w="2666986"/>
              </a:tblGrid>
              <a:tr h="1246433"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Circuit Type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paths for electric current to follow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Voltage (Electrical Energy) Shared/Not Shared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Current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Shared /Not Shared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498"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Series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498"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Parallel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441" name="TextBox 4"/>
          <p:cNvSpPr txBox="1">
            <a:spLocks noChangeArrowheads="1"/>
          </p:cNvSpPr>
          <p:nvPr/>
        </p:nvSpPr>
        <p:spPr bwMode="auto">
          <a:xfrm>
            <a:off x="285750" y="4286250"/>
            <a:ext cx="8572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You </a:t>
            </a:r>
            <a:r>
              <a:rPr lang="en-US" sz="4400" dirty="0" smtClean="0">
                <a:solidFill>
                  <a:srgbClr val="FFFF00"/>
                </a:solidFill>
              </a:rPr>
              <a:t>need </a:t>
            </a:r>
            <a:r>
              <a:rPr lang="en-US" sz="4400" dirty="0">
                <a:solidFill>
                  <a:srgbClr val="FFFF00"/>
                </a:solidFill>
              </a:rPr>
              <a:t>to know how to explain and give reasons for the above facts in your own words</a:t>
            </a:r>
            <a:endParaRPr lang="en-CA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Series and Parallel Circuits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2257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856"/>
                <a:gridCol w="2381266"/>
                <a:gridCol w="2301892"/>
                <a:gridCol w="2666986"/>
              </a:tblGrid>
              <a:tr h="1246433"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Circuit Type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paths for electric current to follow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Voltage (Electrical Energy) Shared/Not Shared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Current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Shared /Not Shared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498"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Series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One Path</a:t>
                      </a:r>
                      <a:endParaRPr lang="en-CA" sz="20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Shared</a:t>
                      </a:r>
                      <a:endParaRPr lang="en-CA" sz="20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r>
                        <a:rPr lang="en-US" sz="2000" b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Shared</a:t>
                      </a:r>
                      <a:endParaRPr lang="en-CA" sz="20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498"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Parallel</a:t>
                      </a:r>
                      <a:endParaRPr lang="en-C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More than one path</a:t>
                      </a:r>
                      <a:endParaRPr lang="en-CA" sz="20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Not Shared</a:t>
                      </a:r>
                      <a:endParaRPr lang="en-CA" sz="20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Shared</a:t>
                      </a:r>
                      <a:endParaRPr lang="en-CA" sz="20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441" name="TextBox 4"/>
          <p:cNvSpPr txBox="1">
            <a:spLocks noChangeArrowheads="1"/>
          </p:cNvSpPr>
          <p:nvPr/>
        </p:nvSpPr>
        <p:spPr bwMode="auto">
          <a:xfrm>
            <a:off x="285750" y="4286250"/>
            <a:ext cx="8572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You needs to know how to explain and give reasons for the above facts in your own words</a:t>
            </a:r>
            <a:endParaRPr lang="en-CA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>
                <a:latin typeface="Times New Roman" pitchFamily="18" charset="0"/>
                <a:cs typeface="Times New Roman" pitchFamily="18" charset="0"/>
              </a:rPr>
              <a:t>Measuring Current</a:t>
            </a: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179512" y="785813"/>
            <a:ext cx="89644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Electric current is measured in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amps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(A) using an ammeter connected in series (between the wires) in the circuit. 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8625" y="3214688"/>
            <a:ext cx="2809875" cy="1295400"/>
            <a:chOff x="5219700" y="3933825"/>
            <a:chExt cx="2809875" cy="1295400"/>
          </a:xfrm>
          <a:solidFill>
            <a:srgbClr val="002060"/>
          </a:solidFill>
        </p:grpSpPr>
        <p:sp>
          <p:nvSpPr>
            <p:cNvPr id="39943" name="Oval 8"/>
            <p:cNvSpPr>
              <a:spLocks noChangeArrowheads="1"/>
            </p:cNvSpPr>
            <p:nvPr/>
          </p:nvSpPr>
          <p:spPr bwMode="auto">
            <a:xfrm>
              <a:off x="5940425" y="3933825"/>
              <a:ext cx="1368425" cy="12954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4400" dirty="0"/>
                <a:t>A</a:t>
              </a:r>
            </a:p>
          </p:txBody>
        </p:sp>
        <p:sp>
          <p:nvSpPr>
            <p:cNvPr id="39944" name="Line 9"/>
            <p:cNvSpPr>
              <a:spLocks noChangeShapeType="1"/>
            </p:cNvSpPr>
            <p:nvPr/>
          </p:nvSpPr>
          <p:spPr bwMode="auto">
            <a:xfrm flipH="1">
              <a:off x="5219700" y="4581525"/>
              <a:ext cx="72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45" name="Line 10"/>
            <p:cNvSpPr>
              <a:spLocks noChangeShapeType="1"/>
            </p:cNvSpPr>
            <p:nvPr/>
          </p:nvSpPr>
          <p:spPr bwMode="auto">
            <a:xfrm flipH="1">
              <a:off x="7308850" y="4581525"/>
              <a:ext cx="72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3071813"/>
            <a:ext cx="5000625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357938" y="4429125"/>
            <a:ext cx="1214437" cy="1357313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9" name="Line 33"/>
          <p:cNvSpPr>
            <a:spLocks noChangeShapeType="1"/>
          </p:cNvSpPr>
          <p:nvPr/>
        </p:nvSpPr>
        <p:spPr bwMode="auto">
          <a:xfrm flipH="1">
            <a:off x="1046163" y="2347913"/>
            <a:ext cx="1587" cy="5762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1044575" y="4221163"/>
            <a:ext cx="57626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2268538" y="4221163"/>
            <a:ext cx="9366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484438" y="1989138"/>
            <a:ext cx="0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700338" y="2133600"/>
            <a:ext cx="0" cy="43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700338" y="2347913"/>
            <a:ext cx="3603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124075" y="2347913"/>
            <a:ext cx="3603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1620838" y="3932238"/>
            <a:ext cx="647700" cy="576262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3205163" y="3932238"/>
            <a:ext cx="647700" cy="576262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042988" y="2347913"/>
            <a:ext cx="1441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773363" y="2347913"/>
            <a:ext cx="15843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1044575" y="3573463"/>
            <a:ext cx="1588" cy="6477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357688" y="2347913"/>
            <a:ext cx="0" cy="18732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3852863" y="4221163"/>
            <a:ext cx="5048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Measuring Current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5219700" y="4652963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7235825" y="4652963"/>
            <a:ext cx="12969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7235825" y="3573463"/>
            <a:ext cx="12969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5219700" y="3573463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6659563" y="1917700"/>
            <a:ext cx="0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6875463" y="2062163"/>
            <a:ext cx="0" cy="43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6875463" y="2276475"/>
            <a:ext cx="3603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6299200" y="2276475"/>
            <a:ext cx="3603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>
            <a:off x="6588125" y="3284538"/>
            <a:ext cx="647700" cy="576262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63" name="AutoShape 27"/>
          <p:cNvSpPr>
            <a:spLocks noChangeArrowheads="1"/>
          </p:cNvSpPr>
          <p:nvPr/>
        </p:nvSpPr>
        <p:spPr bwMode="auto">
          <a:xfrm>
            <a:off x="6588125" y="4365625"/>
            <a:ext cx="647700" cy="576263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5219700" y="2276475"/>
            <a:ext cx="1441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948488" y="2276475"/>
            <a:ext cx="15843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5219700" y="3355975"/>
            <a:ext cx="0" cy="12969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>
            <a:off x="8532813" y="2276475"/>
            <a:ext cx="0" cy="23764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684213" y="2924175"/>
            <a:ext cx="720725" cy="649288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859338" y="2708275"/>
            <a:ext cx="720725" cy="649288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 flipH="1">
            <a:off x="5219700" y="2276475"/>
            <a:ext cx="1588" cy="431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900113" y="1196975"/>
            <a:ext cx="7416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This is how we draw an ammeter in a circuit.</a:t>
            </a:r>
          </a:p>
        </p:txBody>
      </p:sp>
      <p:sp>
        <p:nvSpPr>
          <p:cNvPr id="40995" name="Text Box 38"/>
          <p:cNvSpPr txBox="1">
            <a:spLocks noChangeArrowheads="1"/>
          </p:cNvSpPr>
          <p:nvPr/>
        </p:nvSpPr>
        <p:spPr bwMode="auto">
          <a:xfrm>
            <a:off x="900113" y="5445125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SERIES CIRCUIT</a:t>
            </a:r>
          </a:p>
        </p:txBody>
      </p:sp>
      <p:sp>
        <p:nvSpPr>
          <p:cNvPr id="40996" name="Text Box 39"/>
          <p:cNvSpPr txBox="1">
            <a:spLocks noChangeArrowheads="1"/>
          </p:cNvSpPr>
          <p:nvPr/>
        </p:nvSpPr>
        <p:spPr bwMode="auto">
          <a:xfrm>
            <a:off x="5219700" y="5373688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PARALLEL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1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  <p:bldP spid="14351" grpId="0" animBg="1"/>
      <p:bldP spid="14352" grpId="0" animBg="1"/>
      <p:bldP spid="14354" grpId="0" animBg="1"/>
      <p:bldP spid="14355" grpId="0" animBg="1"/>
      <p:bldP spid="14356" grpId="0" animBg="1"/>
      <p:bldP spid="14357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70" grpId="0" animBg="1"/>
      <p:bldP spid="14372" grpId="0" animBg="1"/>
      <p:bldP spid="143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Recall - Current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18500" cy="489644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flow of electricity around a circuit is called CURRENT and runs from negative to positive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Current is the amount of electrons passing a given point in one second</a:t>
            </a:r>
          </a:p>
          <a:p>
            <a:pPr lvl="1" eaLnBrk="1" hangingPunct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want you to come up with an analogy for Current (some real life example which is similar, e.g. An analogy  for the Heart is a pump) …GO!!!!!!!!!!!!!!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2" name="Line 22"/>
          <p:cNvSpPr>
            <a:spLocks noChangeShapeType="1"/>
          </p:cNvSpPr>
          <p:nvPr/>
        </p:nvSpPr>
        <p:spPr bwMode="auto">
          <a:xfrm flipH="1" flipV="1">
            <a:off x="7165975" y="2925763"/>
            <a:ext cx="360363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5653088" y="2925763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Measuring Current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8" name="Text Box 6"/>
          <p:cNvSpPr txBox="1">
            <a:spLocks noChangeArrowheads="1"/>
          </p:cNvSpPr>
          <p:nvPr/>
        </p:nvSpPr>
        <p:spPr bwMode="auto">
          <a:xfrm>
            <a:off x="540122" y="1340694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SERIES CIRCUIT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4789488" y="1412875"/>
            <a:ext cx="3175" cy="3603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4789488" y="2925763"/>
            <a:ext cx="431800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445250" y="2925763"/>
            <a:ext cx="2889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5221288" y="2708275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6734175" y="2708275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4787900" y="1412875"/>
            <a:ext cx="1441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6445250" y="1412875"/>
            <a:ext cx="10810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>
            <a:off x="4789488" y="2205038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7526338" y="2276475"/>
            <a:ext cx="0" cy="6492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4573588" y="1773238"/>
            <a:ext cx="433387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2A</a:t>
            </a:r>
          </a:p>
        </p:txBody>
      </p:sp>
      <p:sp>
        <p:nvSpPr>
          <p:cNvPr id="15387" name="Oval 27"/>
          <p:cNvSpPr>
            <a:spLocks noChangeArrowheads="1"/>
          </p:cNvSpPr>
          <p:nvPr/>
        </p:nvSpPr>
        <p:spPr bwMode="auto">
          <a:xfrm>
            <a:off x="7310438" y="1844675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2A</a:t>
            </a:r>
          </a:p>
        </p:txBody>
      </p:sp>
      <p:sp>
        <p:nvSpPr>
          <p:cNvPr id="15388" name="Oval 28"/>
          <p:cNvSpPr>
            <a:spLocks noChangeArrowheads="1"/>
          </p:cNvSpPr>
          <p:nvPr/>
        </p:nvSpPr>
        <p:spPr bwMode="auto">
          <a:xfrm>
            <a:off x="5942013" y="2636838"/>
            <a:ext cx="503237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2A</a:t>
            </a: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H="1">
            <a:off x="7524750" y="1412875"/>
            <a:ext cx="3175" cy="431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6229350" y="1196975"/>
            <a:ext cx="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6445250" y="1270000"/>
            <a:ext cx="0" cy="2873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611560" y="2636912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Current is the same at all points in the circuit</a:t>
            </a:r>
            <a:endParaRPr lang="en-C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11560" y="4437112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current is the number of electrons passing a given point at any time. </a:t>
            </a: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Each electron will continue to follow the single path all the way around until it gets back to the cell</a:t>
            </a:r>
            <a:endParaRPr lang="en-GB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86" grpId="0" animBg="1"/>
      <p:bldP spid="15369" grpId="0" animBg="1"/>
      <p:bldP spid="15370" grpId="0" animBg="1"/>
      <p:bldP spid="15371" grpId="0" animBg="1"/>
      <p:bldP spid="15376" grpId="0" animBg="1"/>
      <p:bldP spid="15377" grpId="0" animBg="1"/>
      <p:bldP spid="15378" grpId="0" animBg="1"/>
      <p:bldP spid="15379" grpId="0" animBg="1"/>
      <p:bldP spid="15380" grpId="0" animBg="1"/>
      <p:bldP spid="15381" grpId="0" animBg="1"/>
      <p:bldP spid="15383" grpId="0" animBg="1"/>
      <p:bldP spid="15387" grpId="0" animBg="1"/>
      <p:bldP spid="15388" grpId="0" animBg="1"/>
      <p:bldP spid="15389" grpId="0" animBg="1"/>
      <p:bldP spid="15406" grpId="0" animBg="1"/>
      <p:bldP spid="154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ubtitle 4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6559550" cy="67248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Measuring Current in Series</a:t>
            </a:r>
            <a:endParaRPr lang="en-CA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video-icon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484784"/>
            <a:ext cx="4392488" cy="374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6" name="Line 66"/>
          <p:cNvSpPr>
            <a:spLocks noChangeShapeType="1"/>
          </p:cNvSpPr>
          <p:nvPr/>
        </p:nvSpPr>
        <p:spPr bwMode="auto">
          <a:xfrm>
            <a:off x="7308626" y="3212431"/>
            <a:ext cx="7191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425" name="Line 65"/>
          <p:cNvSpPr>
            <a:spLocks noChangeShapeType="1"/>
          </p:cNvSpPr>
          <p:nvPr/>
        </p:nvSpPr>
        <p:spPr bwMode="auto">
          <a:xfrm>
            <a:off x="6372001" y="3212431"/>
            <a:ext cx="5032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424" name="Line 64"/>
          <p:cNvSpPr>
            <a:spLocks noChangeShapeType="1"/>
          </p:cNvSpPr>
          <p:nvPr/>
        </p:nvSpPr>
        <p:spPr bwMode="auto">
          <a:xfrm>
            <a:off x="5290914" y="3212431"/>
            <a:ext cx="64928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423" name="Line 63"/>
          <p:cNvSpPr>
            <a:spLocks noChangeShapeType="1"/>
          </p:cNvSpPr>
          <p:nvPr/>
        </p:nvSpPr>
        <p:spPr bwMode="auto">
          <a:xfrm>
            <a:off x="7308626" y="2564731"/>
            <a:ext cx="7191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422" name="Line 62"/>
          <p:cNvSpPr>
            <a:spLocks noChangeShapeType="1"/>
          </p:cNvSpPr>
          <p:nvPr/>
        </p:nvSpPr>
        <p:spPr bwMode="auto">
          <a:xfrm>
            <a:off x="6372001" y="2564731"/>
            <a:ext cx="5032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421" name="Line 61"/>
          <p:cNvSpPr>
            <a:spLocks noChangeShapeType="1"/>
          </p:cNvSpPr>
          <p:nvPr/>
        </p:nvSpPr>
        <p:spPr bwMode="auto">
          <a:xfrm>
            <a:off x="5290914" y="2564731"/>
            <a:ext cx="64928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416" name="Line 56"/>
          <p:cNvSpPr>
            <a:spLocks noChangeShapeType="1"/>
          </p:cNvSpPr>
          <p:nvPr/>
        </p:nvSpPr>
        <p:spPr bwMode="auto">
          <a:xfrm flipH="1">
            <a:off x="8027764" y="2204368"/>
            <a:ext cx="0" cy="10080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415" name="Line 55"/>
          <p:cNvSpPr>
            <a:spLocks noChangeShapeType="1"/>
          </p:cNvSpPr>
          <p:nvPr/>
        </p:nvSpPr>
        <p:spPr bwMode="auto">
          <a:xfrm flipH="1">
            <a:off x="5290914" y="2204368"/>
            <a:ext cx="0" cy="10080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410" name="Line 50"/>
          <p:cNvSpPr>
            <a:spLocks noChangeShapeType="1"/>
          </p:cNvSpPr>
          <p:nvPr/>
        </p:nvSpPr>
        <p:spPr bwMode="auto">
          <a:xfrm>
            <a:off x="6948264" y="1340768"/>
            <a:ext cx="108108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Measuring Current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9" name="Text Box 7"/>
          <p:cNvSpPr txBox="1">
            <a:spLocks noChangeArrowheads="1"/>
          </p:cNvSpPr>
          <p:nvPr/>
        </p:nvSpPr>
        <p:spPr bwMode="auto">
          <a:xfrm>
            <a:off x="323528" y="1124744"/>
            <a:ext cx="3600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PARALLEL CIRCUIT</a:t>
            </a:r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5290914" y="1340768"/>
            <a:ext cx="1441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5290914" y="1340768"/>
            <a:ext cx="1587" cy="431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6732364" y="1124868"/>
            <a:ext cx="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409" name="Line 49"/>
          <p:cNvSpPr>
            <a:spLocks noChangeShapeType="1"/>
          </p:cNvSpPr>
          <p:nvPr/>
        </p:nvSpPr>
        <p:spPr bwMode="auto">
          <a:xfrm>
            <a:off x="6948264" y="1197893"/>
            <a:ext cx="0" cy="2873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411" name="Line 51"/>
          <p:cNvSpPr>
            <a:spLocks noChangeShapeType="1"/>
          </p:cNvSpPr>
          <p:nvPr/>
        </p:nvSpPr>
        <p:spPr bwMode="auto">
          <a:xfrm flipH="1">
            <a:off x="8027764" y="1340768"/>
            <a:ext cx="3175" cy="431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412" name="Oval 52"/>
          <p:cNvSpPr>
            <a:spLocks noChangeArrowheads="1"/>
          </p:cNvSpPr>
          <p:nvPr/>
        </p:nvSpPr>
        <p:spPr bwMode="auto">
          <a:xfrm>
            <a:off x="7811864" y="1772568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2A</a:t>
            </a:r>
          </a:p>
        </p:txBody>
      </p:sp>
      <p:sp>
        <p:nvSpPr>
          <p:cNvPr id="15413" name="Oval 53"/>
          <p:cNvSpPr>
            <a:spLocks noChangeArrowheads="1"/>
          </p:cNvSpPr>
          <p:nvPr/>
        </p:nvSpPr>
        <p:spPr bwMode="auto">
          <a:xfrm>
            <a:off x="5075014" y="1772568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FF0066"/>
                </a:solidFill>
              </a:rPr>
              <a:t>2A</a:t>
            </a:r>
          </a:p>
        </p:txBody>
      </p:sp>
      <p:sp>
        <p:nvSpPr>
          <p:cNvPr id="15417" name="AutoShape 57"/>
          <p:cNvSpPr>
            <a:spLocks noChangeArrowheads="1"/>
          </p:cNvSpPr>
          <p:nvPr/>
        </p:nvSpPr>
        <p:spPr bwMode="auto">
          <a:xfrm>
            <a:off x="5940201" y="2348831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18" name="Oval 58"/>
          <p:cNvSpPr>
            <a:spLocks noChangeArrowheads="1"/>
          </p:cNvSpPr>
          <p:nvPr/>
        </p:nvSpPr>
        <p:spPr bwMode="auto">
          <a:xfrm>
            <a:off x="6875239" y="2348831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008000"/>
                </a:solidFill>
              </a:rPr>
              <a:t>1A</a:t>
            </a:r>
          </a:p>
        </p:txBody>
      </p:sp>
      <p:sp>
        <p:nvSpPr>
          <p:cNvPr id="15419" name="AutoShape 59"/>
          <p:cNvSpPr>
            <a:spLocks noChangeArrowheads="1"/>
          </p:cNvSpPr>
          <p:nvPr/>
        </p:nvSpPr>
        <p:spPr bwMode="auto">
          <a:xfrm>
            <a:off x="5940201" y="2996531"/>
            <a:ext cx="431800" cy="431800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20" name="Oval 60"/>
          <p:cNvSpPr>
            <a:spLocks noChangeArrowheads="1"/>
          </p:cNvSpPr>
          <p:nvPr/>
        </p:nvSpPr>
        <p:spPr bwMode="auto">
          <a:xfrm>
            <a:off x="6875239" y="2996531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008000"/>
                </a:solidFill>
              </a:rPr>
              <a:t>1A</a:t>
            </a:r>
          </a:p>
        </p:txBody>
      </p:sp>
      <p:pic>
        <p:nvPicPr>
          <p:cNvPr id="1026" name="Picture 2" descr="http://www.josimarie.com/wp-content/uploads/2012/03/fork-in-the-r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61048"/>
            <a:ext cx="3995936" cy="242878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907704" y="24208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8" name="TextBox 27"/>
          <p:cNvSpPr txBox="1"/>
          <p:nvPr/>
        </p:nvSpPr>
        <p:spPr>
          <a:xfrm>
            <a:off x="251520" y="1844824"/>
            <a:ext cx="460851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b="1" u="sng" dirty="0" smtClean="0"/>
              <a:t>Current is shared between the components.</a:t>
            </a:r>
          </a:p>
          <a:p>
            <a:endParaRPr lang="en-CA" sz="2300" dirty="0" smtClean="0"/>
          </a:p>
          <a:p>
            <a:r>
              <a:rPr lang="en-CA" sz="2300" dirty="0" smtClean="0"/>
              <a:t>Current is the number of electrons passing a given point each second.  If two electrons come to a divider in the path, one will go one way while the other goes the other.  Each path will get an equal share of the electrons.</a:t>
            </a:r>
          </a:p>
          <a:p>
            <a:endParaRPr lang="en-CA" sz="2300" dirty="0" smtClean="0"/>
          </a:p>
          <a:p>
            <a:r>
              <a:rPr lang="en-CA" sz="2300" dirty="0" smtClean="0"/>
              <a:t>When the paths come back together, the numbers will combine.</a:t>
            </a:r>
            <a:endParaRPr lang="en-CA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6" grpId="0" animBg="1"/>
      <p:bldP spid="15425" grpId="0" animBg="1"/>
      <p:bldP spid="15424" grpId="0" animBg="1"/>
      <p:bldP spid="15423" grpId="0" animBg="1"/>
      <p:bldP spid="15422" grpId="0" animBg="1"/>
      <p:bldP spid="15421" grpId="0" animBg="1"/>
      <p:bldP spid="15416" grpId="0" animBg="1"/>
      <p:bldP spid="15415" grpId="0" animBg="1"/>
      <p:bldP spid="15410" grpId="0" animBg="1"/>
      <p:bldP spid="15400" grpId="0" animBg="1"/>
      <p:bldP spid="15405" grpId="0" animBg="1"/>
      <p:bldP spid="15408" grpId="0" animBg="1"/>
      <p:bldP spid="15409" grpId="0" animBg="1"/>
      <p:bldP spid="15411" grpId="0" animBg="1"/>
      <p:bldP spid="15412" grpId="0" animBg="1"/>
      <p:bldP spid="15413" grpId="0" animBg="1"/>
      <p:bldP spid="15417" grpId="0" animBg="1"/>
      <p:bldP spid="15418" grpId="0" animBg="1"/>
      <p:bldP spid="15419" grpId="0" animBg="1"/>
      <p:bldP spid="154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Macintosh PowerPoint</Application>
  <PresentationFormat>On-screen Show (4:3)</PresentationFormat>
  <Paragraphs>268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Comic Sans MS</vt:lpstr>
      <vt:lpstr>Times New Roman</vt:lpstr>
      <vt:lpstr>Wingdings</vt:lpstr>
      <vt:lpstr>Wingdings 2</vt:lpstr>
      <vt:lpstr>Arial</vt:lpstr>
      <vt:lpstr>Office Theme</vt:lpstr>
      <vt:lpstr>Circuits, Current and Voltage</vt:lpstr>
      <vt:lpstr>PowerPoint Presentation</vt:lpstr>
      <vt:lpstr>Electric Circuits</vt:lpstr>
      <vt:lpstr>PowerPoint Presentation</vt:lpstr>
      <vt:lpstr>PowerPoint Presentation</vt:lpstr>
      <vt:lpstr>Recall - Current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TERM – POTENTIAL DIFFERENCE (VOLTAGE)</vt:lpstr>
      <vt:lpstr>Potential Difference Con’t</vt:lpstr>
      <vt:lpstr>PowerPoint Presentation</vt:lpstr>
      <vt:lpstr>PowerPoint Presentation</vt:lpstr>
      <vt:lpstr>PowerPoint Presentation</vt:lpstr>
      <vt:lpstr>PowerPoint Presentation</vt:lpstr>
      <vt:lpstr>Sports Analogy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Circuits Review</vt:lpstr>
      <vt:lpstr>Open Switch</vt:lpstr>
      <vt:lpstr>Series and Parallel Circuits</vt:lpstr>
      <vt:lpstr>Series and Parallel Circuits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2013-09-13T13:55:44Z</dcterms:created>
  <dcterms:modified xsi:type="dcterms:W3CDTF">2016-05-09T18:02:21Z</dcterms:modified>
</cp:coreProperties>
</file>